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16"/>
  </p:notesMasterIdLst>
  <p:sldIdLst>
    <p:sldId id="256" r:id="rId2"/>
    <p:sldId id="260" r:id="rId3"/>
    <p:sldId id="261" r:id="rId4"/>
    <p:sldId id="263" r:id="rId5"/>
    <p:sldId id="264" r:id="rId6"/>
    <p:sldId id="265" r:id="rId7"/>
    <p:sldId id="275" r:id="rId8"/>
    <p:sldId id="276" r:id="rId9"/>
    <p:sldId id="266" r:id="rId10"/>
    <p:sldId id="267" r:id="rId11"/>
    <p:sldId id="269" r:id="rId12"/>
    <p:sldId id="274" r:id="rId13"/>
    <p:sldId id="271" r:id="rId14"/>
    <p:sldId id="27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56" autoAdjust="0"/>
    <p:restoredTop sz="95799" autoAdjust="0"/>
  </p:normalViewPr>
  <p:slideViewPr>
    <p:cSldViewPr snapToGrid="0">
      <p:cViewPr varScale="1">
        <p:scale>
          <a:sx n="66" d="100"/>
          <a:sy n="66" d="100"/>
        </p:scale>
        <p:origin x="55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A741AD-9884-47C7-BC96-5701D86CCD1E}" type="datetimeFigureOut">
              <a:rPr lang="en-AU" smtClean="0"/>
              <a:t>21/09/2024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F19CEE-F9BA-4DFC-AC67-53B130C335E5}" type="slidenum">
              <a:rPr lang="en-AU" smtClean="0"/>
              <a:t>‹#›</a:t>
            </a:fld>
            <a:endParaRPr lang="en-AU"/>
          </a:p>
        </p:txBody>
      </p:sp>
    </p:spTree>
    <p:extLst>
      <p:ext uri="{BB962C8B-B14F-4D97-AF65-F5344CB8AC3E}">
        <p14:creationId xmlns:p14="http://schemas.microsoft.com/office/powerpoint/2010/main" val="629675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8B88830-D381-402C-803B-554E6159CB5B}" type="datetime1">
              <a:rPr lang="en-AU" smtClean="0"/>
              <a:t>21/09/2024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7B45DCD-A37B-4676-B4F5-853D2B77D1CD}"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170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E2C703-0F66-4D73-A2B9-9D1B4A751A92}" type="datetime1">
              <a:rPr lang="en-AU" smtClean="0"/>
              <a:t>21/09/2024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1955444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A2E15E-265C-4B93-82CE-62D497CE90AE}" type="datetime1">
              <a:rPr lang="en-AU" smtClean="0"/>
              <a:t>21/09/2024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7B45DCD-A37B-4676-B4F5-853D2B77D1CD}" type="slidenum">
              <a:rPr lang="en-AU" smtClean="0"/>
              <a:t>‹#›</a:t>
            </a:fld>
            <a:endParaRPr lang="en-A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55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0999" y="426556"/>
            <a:ext cx="11319163" cy="779456"/>
          </a:xfrm>
        </p:spPr>
        <p:txBody>
          <a:bodyPr/>
          <a:lstStyle/>
          <a:p>
            <a:r>
              <a:rPr lang="en-US" dirty="0"/>
              <a:t>Click to edit Master title style</a:t>
            </a:r>
          </a:p>
        </p:txBody>
      </p:sp>
      <p:sp>
        <p:nvSpPr>
          <p:cNvPr id="3" name="Content Placeholder 2"/>
          <p:cNvSpPr>
            <a:spLocks noGrp="1"/>
          </p:cNvSpPr>
          <p:nvPr>
            <p:ph idx="1"/>
          </p:nvPr>
        </p:nvSpPr>
        <p:spPr>
          <a:xfrm>
            <a:off x="380998" y="1616762"/>
            <a:ext cx="11319164" cy="4632948"/>
          </a:xfrm>
        </p:spPr>
        <p:txBody>
          <a:bodyPr/>
          <a:lstStyle>
            <a:lvl2pPr marL="265113" indent="-136525">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lvl1pPr algn="r">
              <a:defRPr sz="1400" b="1">
                <a:solidFill>
                  <a:schemeClr val="accent1"/>
                </a:solidFill>
              </a:defRPr>
            </a:lvl1pPr>
          </a:lstStyle>
          <a:p>
            <a:fld id="{B7B45DCD-A37B-4676-B4F5-853D2B77D1CD}" type="slidenum">
              <a:rPr lang="en-AU" smtClean="0"/>
              <a:pPr/>
              <a:t>‹#›</a:t>
            </a:fld>
            <a:endParaRPr lang="en-AU" dirty="0"/>
          </a:p>
        </p:txBody>
      </p:sp>
      <p:cxnSp>
        <p:nvCxnSpPr>
          <p:cNvPr id="8" name="Straight Connector 7">
            <a:extLst>
              <a:ext uri="{FF2B5EF4-FFF2-40B4-BE49-F238E27FC236}">
                <a16:creationId xmlns:a16="http://schemas.microsoft.com/office/drawing/2014/main" id="{9DB28C89-DFCA-F0A9-2BBA-4FFB0A43DF12}"/>
              </a:ext>
            </a:extLst>
          </p:cNvPr>
          <p:cNvCxnSpPr>
            <a:cxnSpLocks/>
          </p:cNvCxnSpPr>
          <p:nvPr userDrawn="1"/>
        </p:nvCxnSpPr>
        <p:spPr>
          <a:xfrm>
            <a:off x="380998" y="1364672"/>
            <a:ext cx="11319164"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8134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53D052-4B65-4826-8BD3-0C2ADD9B8563}" type="datetime1">
              <a:rPr lang="en-AU" smtClean="0"/>
              <a:t>21/09/2024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7B45DCD-A37B-4676-B4F5-853D2B77D1CD}"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261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14F5BD-3BED-411A-B28F-D2649184E018}" type="datetime1">
              <a:rPr lang="en-AU" smtClean="0"/>
              <a:t>21/09/2024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3258492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211EB6-6E45-4028-8FCB-82B8D8212616}" type="datetime1">
              <a:rPr lang="en-AU" smtClean="0"/>
              <a:t>21/09/2024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1441718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9527A4-B3C7-4D7B-BCF1-FB93D4102509}" type="datetime1">
              <a:rPr lang="en-AU" smtClean="0"/>
              <a:t>21/09/2024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700451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D68EE3-3D78-4D6B-8353-EDB6758A3720}" type="datetime1">
              <a:rPr lang="en-AU" smtClean="0"/>
              <a:t>21/09/2024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119075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7DD2EA-8FBD-4718-83AF-2B5080731C32}" type="datetime1">
              <a:rPr lang="en-AU" smtClean="0"/>
              <a:t>21/09/2024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7B45DCD-A37B-4676-B4F5-853D2B77D1CD}" type="slidenum">
              <a:rPr lang="en-AU" smtClean="0"/>
              <a:t>‹#›</a:t>
            </a:fld>
            <a:endParaRPr lang="en-AU"/>
          </a:p>
        </p:txBody>
      </p:sp>
    </p:spTree>
    <p:extLst>
      <p:ext uri="{BB962C8B-B14F-4D97-AF65-F5344CB8AC3E}">
        <p14:creationId xmlns:p14="http://schemas.microsoft.com/office/powerpoint/2010/main" val="232774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A781D5-501C-48E8-9D39-9691C59F86AE}" type="datetime1">
              <a:rPr lang="en-AU" smtClean="0"/>
              <a:t>21/09/2024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7B45DCD-A37B-4676-B4F5-853D2B77D1CD}"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6694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519C77-6C83-4BFB-B357-FA1B57D28994}" type="datetime1">
              <a:rPr lang="en-AU" smtClean="0"/>
              <a:t>21/09/2024</a:t>
            </a:fld>
            <a:endParaRPr lang="en-A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A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7B45DCD-A37B-4676-B4F5-853D2B77D1CD}" type="slidenum">
              <a:rPr lang="en-AU" smtClean="0"/>
              <a:t>‹#›</a:t>
            </a:fld>
            <a:endParaRPr lang="en-A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29215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1C82-1A56-75D3-CED6-C399DDF61DF0}"/>
              </a:ext>
            </a:extLst>
          </p:cNvPr>
          <p:cNvSpPr>
            <a:spLocks noGrp="1"/>
          </p:cNvSpPr>
          <p:nvPr>
            <p:ph type="ctrTitle"/>
          </p:nvPr>
        </p:nvSpPr>
        <p:spPr/>
        <p:txBody>
          <a:bodyPr/>
          <a:lstStyle/>
          <a:p>
            <a:r>
              <a:rPr lang="en-AU" dirty="0" err="1"/>
              <a:t>Darussalaam</a:t>
            </a:r>
            <a:r>
              <a:rPr lang="en-AU" dirty="0"/>
              <a:t> welfare centre </a:t>
            </a:r>
          </a:p>
        </p:txBody>
      </p:sp>
      <p:sp>
        <p:nvSpPr>
          <p:cNvPr id="3" name="Subtitle 2">
            <a:extLst>
              <a:ext uri="{FF2B5EF4-FFF2-40B4-BE49-F238E27FC236}">
                <a16:creationId xmlns:a16="http://schemas.microsoft.com/office/drawing/2014/main" id="{2313C801-E098-8524-AEAF-125E3ED2655B}"/>
              </a:ext>
            </a:extLst>
          </p:cNvPr>
          <p:cNvSpPr>
            <a:spLocks noGrp="1"/>
          </p:cNvSpPr>
          <p:nvPr>
            <p:ph type="subTitle" idx="1"/>
          </p:nvPr>
        </p:nvSpPr>
        <p:spPr/>
        <p:txBody>
          <a:bodyPr/>
          <a:lstStyle/>
          <a:p>
            <a:r>
              <a:rPr lang="en-AU" dirty="0"/>
              <a:t>Strategy &amp; Overview</a:t>
            </a:r>
          </a:p>
        </p:txBody>
      </p:sp>
    </p:spTree>
    <p:extLst>
      <p:ext uri="{BB962C8B-B14F-4D97-AF65-F5344CB8AC3E}">
        <p14:creationId xmlns:p14="http://schemas.microsoft.com/office/powerpoint/2010/main" val="2721506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REVENUE STREAM &amp; key expenses</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dirty="0">
                <a:solidFill>
                  <a:srgbClr val="111111"/>
                </a:solidFill>
                <a:highlight>
                  <a:srgbClr val="F5F5F5"/>
                </a:highlight>
              </a:rPr>
              <a:t>Funds will be raised mainly through donations and gifts.</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Key expenses initially will be land purchase and costs associated with it and in later years will be admin cost required to maintain land and run the organisation.</a:t>
            </a:r>
            <a:endParaRPr lang="en-GB" dirty="0">
              <a:solidFill>
                <a:srgbClr val="111111"/>
              </a:solidFill>
              <a:highlight>
                <a:srgbClr val="F5F5F5"/>
              </a:highlight>
            </a:endParaRP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10</a:t>
            </a:fld>
            <a:endParaRPr lang="en-AU" dirty="0"/>
          </a:p>
        </p:txBody>
      </p:sp>
    </p:spTree>
    <p:extLst>
      <p:ext uri="{BB962C8B-B14F-4D97-AF65-F5344CB8AC3E}">
        <p14:creationId xmlns:p14="http://schemas.microsoft.com/office/powerpoint/2010/main" val="2975417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PROJECTED P&amp;L – 5 Year plan</a:t>
            </a:r>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11</a:t>
            </a:fld>
            <a:endParaRPr lang="en-AU" dirty="0"/>
          </a:p>
        </p:txBody>
      </p:sp>
      <p:pic>
        <p:nvPicPr>
          <p:cNvPr id="3" name="Picture 2">
            <a:extLst>
              <a:ext uri="{FF2B5EF4-FFF2-40B4-BE49-F238E27FC236}">
                <a16:creationId xmlns:a16="http://schemas.microsoft.com/office/drawing/2014/main" id="{D3F98F2C-3DED-130E-AF07-679BAE707683}"/>
              </a:ext>
            </a:extLst>
          </p:cNvPr>
          <p:cNvPicPr>
            <a:picLocks noChangeAspect="1"/>
          </p:cNvPicPr>
          <p:nvPr/>
        </p:nvPicPr>
        <p:blipFill>
          <a:blip r:embed="rId2"/>
          <a:stretch>
            <a:fillRect/>
          </a:stretch>
        </p:blipFill>
        <p:spPr>
          <a:xfrm>
            <a:off x="489098" y="1500547"/>
            <a:ext cx="8219322" cy="5180244"/>
          </a:xfrm>
          <a:prstGeom prst="rect">
            <a:avLst/>
          </a:prstGeom>
        </p:spPr>
      </p:pic>
    </p:spTree>
    <p:extLst>
      <p:ext uri="{BB962C8B-B14F-4D97-AF65-F5344CB8AC3E}">
        <p14:creationId xmlns:p14="http://schemas.microsoft.com/office/powerpoint/2010/main" val="1062743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PROJECTED P&amp;L – cost Assumptions</a:t>
            </a:r>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12</a:t>
            </a:fld>
            <a:endParaRPr lang="en-AU" dirty="0"/>
          </a:p>
        </p:txBody>
      </p:sp>
      <p:pic>
        <p:nvPicPr>
          <p:cNvPr id="8" name="Picture 7">
            <a:extLst>
              <a:ext uri="{FF2B5EF4-FFF2-40B4-BE49-F238E27FC236}">
                <a16:creationId xmlns:a16="http://schemas.microsoft.com/office/drawing/2014/main" id="{A78EDCB4-A851-E678-7ABE-E80B5EDE5DD9}"/>
              </a:ext>
            </a:extLst>
          </p:cNvPr>
          <p:cNvPicPr>
            <a:picLocks noChangeAspect="1"/>
          </p:cNvPicPr>
          <p:nvPr/>
        </p:nvPicPr>
        <p:blipFill>
          <a:blip r:embed="rId2"/>
          <a:stretch>
            <a:fillRect/>
          </a:stretch>
        </p:blipFill>
        <p:spPr>
          <a:xfrm>
            <a:off x="380999" y="1630326"/>
            <a:ext cx="6373905" cy="3919869"/>
          </a:xfrm>
          <a:prstGeom prst="rect">
            <a:avLst/>
          </a:prstGeom>
        </p:spPr>
      </p:pic>
    </p:spTree>
    <p:extLst>
      <p:ext uri="{BB962C8B-B14F-4D97-AF65-F5344CB8AC3E}">
        <p14:creationId xmlns:p14="http://schemas.microsoft.com/office/powerpoint/2010/main" val="2082088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81F3F-3E8D-9028-D223-D50E11E6475A}"/>
              </a:ext>
            </a:extLst>
          </p:cNvPr>
          <p:cNvSpPr>
            <a:spLocks noGrp="1"/>
          </p:cNvSpPr>
          <p:nvPr>
            <p:ph type="title"/>
          </p:nvPr>
        </p:nvSpPr>
        <p:spPr/>
        <p:txBody>
          <a:bodyPr/>
          <a:lstStyle/>
          <a:p>
            <a:r>
              <a:rPr lang="en-AU" dirty="0"/>
              <a:t>NEXT STEPS</a:t>
            </a:r>
          </a:p>
        </p:txBody>
      </p:sp>
      <p:sp>
        <p:nvSpPr>
          <p:cNvPr id="4" name="Slide Number Placeholder 3">
            <a:extLst>
              <a:ext uri="{FF2B5EF4-FFF2-40B4-BE49-F238E27FC236}">
                <a16:creationId xmlns:a16="http://schemas.microsoft.com/office/drawing/2014/main" id="{86951D16-8C50-941C-C7CD-39ECB92CB877}"/>
              </a:ext>
            </a:extLst>
          </p:cNvPr>
          <p:cNvSpPr>
            <a:spLocks noGrp="1"/>
          </p:cNvSpPr>
          <p:nvPr>
            <p:ph type="sldNum" sz="quarter" idx="12"/>
          </p:nvPr>
        </p:nvSpPr>
        <p:spPr/>
        <p:txBody>
          <a:bodyPr/>
          <a:lstStyle/>
          <a:p>
            <a:fld id="{B7B45DCD-A37B-4676-B4F5-853D2B77D1CD}" type="slidenum">
              <a:rPr lang="en-AU" smtClean="0"/>
              <a:t>13</a:t>
            </a:fld>
            <a:endParaRPr lang="en-AU"/>
          </a:p>
        </p:txBody>
      </p:sp>
    </p:spTree>
    <p:extLst>
      <p:ext uri="{BB962C8B-B14F-4D97-AF65-F5344CB8AC3E}">
        <p14:creationId xmlns:p14="http://schemas.microsoft.com/office/powerpoint/2010/main" val="1519843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5 year business plan</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dirty="0">
                <a:effectLst/>
                <a:latin typeface="Times New Roman" panose="02020603050405020304" pitchFamily="18" charset="0"/>
                <a:ea typeface="Calibri" panose="020F0502020204030204" pitchFamily="34" charset="0"/>
                <a:cs typeface="Vrinda" panose="020B0502040204020203" pitchFamily="34" charset="0"/>
              </a:rPr>
              <a:t>Receive fund through gifts and donations</a:t>
            </a:r>
          </a:p>
          <a:p>
            <a:pPr marL="177800" indent="-177800">
              <a:lnSpc>
                <a:spcPct val="150000"/>
              </a:lnSpc>
              <a:buFont typeface="Arial" panose="020B0604020202020204" pitchFamily="34" charset="0"/>
              <a:buChar char="•"/>
            </a:pPr>
            <a:r>
              <a:rPr lang="en-AU" sz="1800" dirty="0">
                <a:effectLst/>
                <a:latin typeface="Times New Roman" panose="02020603050405020304" pitchFamily="18" charset="0"/>
                <a:ea typeface="Calibri" panose="020F0502020204030204" pitchFamily="34" charset="0"/>
                <a:cs typeface="Vrinda" panose="020B0502040204020203" pitchFamily="34" charset="0"/>
              </a:rPr>
              <a:t>2024-2026: Purchase a parcel of land for establishing a multi-denominal cemetery; prepare DA application</a:t>
            </a:r>
          </a:p>
          <a:p>
            <a:pPr marL="177800" indent="-177800">
              <a:lnSpc>
                <a:spcPct val="150000"/>
              </a:lnSpc>
              <a:buFont typeface="Arial" panose="020B0604020202020204" pitchFamily="34" charset="0"/>
              <a:buChar char="•"/>
            </a:pPr>
            <a:r>
              <a:rPr lang="en-AU" sz="1800" dirty="0">
                <a:effectLst/>
                <a:latin typeface="Times New Roman" panose="02020603050405020304" pitchFamily="18" charset="0"/>
                <a:ea typeface="Calibri" panose="020F0502020204030204" pitchFamily="34" charset="0"/>
                <a:cs typeface="Vrinda" panose="020B0502040204020203" pitchFamily="34" charset="0"/>
              </a:rPr>
              <a:t>2027-2029: Site development</a:t>
            </a:r>
            <a:endParaRPr lang="en-AU" sz="1800" dirty="0">
              <a:effectLst/>
              <a:latin typeface="Calibri" panose="020F0502020204030204" pitchFamily="34" charset="0"/>
              <a:ea typeface="Calibri" panose="020F0502020204030204" pitchFamily="34" charset="0"/>
              <a:cs typeface="Vrinda" panose="020B0502040204020203" pitchFamily="34" charset="0"/>
            </a:endParaRPr>
          </a:p>
          <a:p>
            <a:pPr marL="177800" indent="-177800">
              <a:lnSpc>
                <a:spcPct val="150000"/>
              </a:lnSpc>
              <a:buFont typeface="Arial" panose="020B0604020202020204" pitchFamily="34" charset="0"/>
              <a:buChar char="•"/>
            </a:pPr>
            <a:endParaRPr lang="en-GB" dirty="0">
              <a:solidFill>
                <a:srgbClr val="111111"/>
              </a:solidFill>
              <a:highlight>
                <a:srgbClr val="F5F5F5"/>
              </a:highlight>
            </a:endParaRP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14</a:t>
            </a:fld>
            <a:endParaRPr lang="en-AU" dirty="0"/>
          </a:p>
        </p:txBody>
      </p:sp>
    </p:spTree>
    <p:extLst>
      <p:ext uri="{BB962C8B-B14F-4D97-AF65-F5344CB8AC3E}">
        <p14:creationId xmlns:p14="http://schemas.microsoft.com/office/powerpoint/2010/main" val="3513831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Objective </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b="0" i="0" dirty="0">
                <a:solidFill>
                  <a:srgbClr val="111111"/>
                </a:solidFill>
                <a:effectLst/>
                <a:highlight>
                  <a:srgbClr val="F5F5F5"/>
                </a:highlight>
              </a:rPr>
              <a:t>To </a:t>
            </a:r>
            <a:r>
              <a:rPr lang="en-GB" sz="1800" b="0" i="0" dirty="0">
                <a:solidFill>
                  <a:srgbClr val="111111"/>
                </a:solidFill>
                <a:effectLst/>
                <a:highlight>
                  <a:srgbClr val="F5F5F5"/>
                </a:highlight>
              </a:rPr>
              <a:t>provide a final resting place for community members to ensure that everyone, regardless of their financial situation, has a dignified place for burial.</a:t>
            </a:r>
          </a:p>
          <a:p>
            <a:pPr marL="177800" indent="-177800">
              <a:lnSpc>
                <a:spcPct val="150000"/>
              </a:lnSpc>
              <a:buFont typeface="Arial" panose="020B0604020202020204" pitchFamily="34" charset="0"/>
              <a:buChar char="•"/>
            </a:pPr>
            <a:r>
              <a:rPr lang="en-GB" sz="1800" dirty="0">
                <a:solidFill>
                  <a:srgbClr val="111111"/>
                </a:solidFill>
                <a:highlight>
                  <a:srgbClr val="F5F5F5"/>
                </a:highlight>
              </a:rPr>
              <a:t>This can include:</a:t>
            </a:r>
          </a:p>
          <a:p>
            <a:pPr marL="516573" lvl="1" indent="-342900">
              <a:lnSpc>
                <a:spcPct val="150000"/>
              </a:lnSpc>
              <a:buSzPct val="70000"/>
              <a:buFont typeface="Wingdings" panose="05000000000000000000" pitchFamily="2" charset="2"/>
              <a:buChar char="Ø"/>
            </a:pPr>
            <a:r>
              <a:rPr lang="en-GB" dirty="0">
                <a:solidFill>
                  <a:srgbClr val="111111"/>
                </a:solidFill>
                <a:highlight>
                  <a:srgbClr val="F5F5F5"/>
                </a:highlight>
              </a:rPr>
              <a:t>Offering affordable burial services to alleviate the financial burden of grieving families</a:t>
            </a:r>
          </a:p>
          <a:p>
            <a:pPr marL="516573" lvl="1" indent="-342900">
              <a:lnSpc>
                <a:spcPct val="150000"/>
              </a:lnSpc>
              <a:buSzPct val="70000"/>
              <a:buFont typeface="Wingdings" panose="05000000000000000000" pitchFamily="2" charset="2"/>
              <a:buChar char="Ø"/>
            </a:pPr>
            <a:r>
              <a:rPr lang="en-GB" dirty="0">
                <a:solidFill>
                  <a:srgbClr val="111111"/>
                </a:solidFill>
                <a:highlight>
                  <a:srgbClr val="F5F5F5"/>
                </a:highlight>
              </a:rPr>
              <a:t>Ensuring the needs of any religious or cultural groups are met respectfully</a:t>
            </a: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2</a:t>
            </a:fld>
            <a:endParaRPr lang="en-AU" dirty="0"/>
          </a:p>
        </p:txBody>
      </p:sp>
    </p:spTree>
    <p:extLst>
      <p:ext uri="{BB962C8B-B14F-4D97-AF65-F5344CB8AC3E}">
        <p14:creationId xmlns:p14="http://schemas.microsoft.com/office/powerpoint/2010/main" val="2577989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Vision &amp; Mission</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a:lnSpc>
                <a:spcPct val="107000"/>
              </a:lnSpc>
              <a:spcAft>
                <a:spcPts val="800"/>
              </a:spcAft>
            </a:pPr>
            <a:r>
              <a:rPr lang="en-AU" sz="1800" b="1" dirty="0">
                <a:solidFill>
                  <a:srgbClr val="111111"/>
                </a:solidFill>
                <a:highlight>
                  <a:srgbClr val="F5F5F5"/>
                </a:highlight>
              </a:rPr>
              <a:t>VISION</a:t>
            </a:r>
            <a:endParaRPr lang="en-AU" sz="1800" b="1" i="0" dirty="0">
              <a:solidFill>
                <a:srgbClr val="111111"/>
              </a:solidFill>
              <a:effectLst/>
              <a:highlight>
                <a:srgbClr val="F5F5F5"/>
              </a:highlight>
            </a:endParaRPr>
          </a:p>
          <a:p>
            <a:pPr>
              <a:lnSpc>
                <a:spcPct val="107000"/>
              </a:lnSpc>
              <a:spcAft>
                <a:spcPts val="800"/>
              </a:spcAft>
            </a:pPr>
            <a:r>
              <a:rPr lang="en-AU" sz="1800" dirty="0">
                <a:solidFill>
                  <a:srgbClr val="111111"/>
                </a:solidFill>
                <a:highlight>
                  <a:srgbClr val="F5F5F5"/>
                </a:highlight>
              </a:rPr>
              <a:t>A harmonious, inclusive, equitable and poverty free society that respects human dignity from cradle to grave</a:t>
            </a:r>
          </a:p>
          <a:p>
            <a:pPr>
              <a:lnSpc>
                <a:spcPct val="107000"/>
              </a:lnSpc>
              <a:spcAft>
                <a:spcPts val="800"/>
              </a:spcAft>
            </a:pPr>
            <a:r>
              <a:rPr lang="en-AU" sz="1800" b="1" dirty="0">
                <a:solidFill>
                  <a:srgbClr val="111111"/>
                </a:solidFill>
                <a:highlight>
                  <a:srgbClr val="F5F5F5"/>
                </a:highlight>
              </a:rPr>
              <a:t>MISSION</a:t>
            </a:r>
            <a:endParaRPr lang="en-AU" sz="1800" b="1" i="0" dirty="0">
              <a:solidFill>
                <a:srgbClr val="111111"/>
              </a:solidFill>
              <a:effectLst/>
              <a:highlight>
                <a:srgbClr val="F5F5F5"/>
              </a:highlight>
            </a:endParaRPr>
          </a:p>
          <a:p>
            <a:pPr marL="342900" lvl="0" indent="-342900">
              <a:lnSpc>
                <a:spcPct val="107000"/>
              </a:lnSpc>
              <a:buFont typeface="Symbol" panose="05050102010706020507" pitchFamily="18" charset="2"/>
              <a:buChar char=""/>
            </a:pPr>
            <a:r>
              <a:rPr lang="en-AU" sz="1800" dirty="0">
                <a:effectLst/>
                <a:ea typeface="Calibri" panose="020F0502020204030204" pitchFamily="34" charset="0"/>
                <a:cs typeface="Vrinda" panose="020B0502040204020203" pitchFamily="34" charset="0"/>
              </a:rPr>
              <a:t>Advance social and public welfare by providing relief from poverty, helplessness and distress, especially related to funeral and burial costs</a:t>
            </a:r>
          </a:p>
          <a:p>
            <a:pPr marL="342900" lvl="0" indent="-342900">
              <a:lnSpc>
                <a:spcPct val="107000"/>
              </a:lnSpc>
              <a:buFont typeface="Symbol" panose="05050102010706020507" pitchFamily="18" charset="2"/>
              <a:buChar char=""/>
            </a:pPr>
            <a:r>
              <a:rPr lang="en-AU" sz="1800" dirty="0">
                <a:effectLst/>
                <a:ea typeface="Calibri" panose="020F0502020204030204" pitchFamily="34" charset="0"/>
                <a:cs typeface="Vrinda" panose="020B0502040204020203" pitchFamily="34" charset="0"/>
              </a:rPr>
              <a:t>Promote health by preventing mental health deterioration due to financial distress related to burial and funeral services</a:t>
            </a:r>
          </a:p>
          <a:p>
            <a:pPr marL="342900" lvl="0" indent="-342900">
              <a:lnSpc>
                <a:spcPct val="107000"/>
              </a:lnSpc>
              <a:buFont typeface="Symbol" panose="05050102010706020507" pitchFamily="18" charset="2"/>
              <a:buChar char=""/>
            </a:pPr>
            <a:r>
              <a:rPr lang="en-AU" sz="1800" dirty="0">
                <a:effectLst/>
                <a:ea typeface="Calibri" panose="020F0502020204030204" pitchFamily="34" charset="0"/>
                <a:cs typeface="Vrinda" panose="020B0502040204020203" pitchFamily="34" charset="0"/>
              </a:rPr>
              <a:t>Promote reconciliation, mutual respect and tolerance by providing subsidised burial and funeral services to financially disadvantaged families from all backgrounds regardless of their culture, ethnicity or religious beliefs</a:t>
            </a:r>
          </a:p>
          <a:p>
            <a:pPr marL="342900" lvl="0" indent="-342900">
              <a:lnSpc>
                <a:spcPct val="107000"/>
              </a:lnSpc>
              <a:spcAft>
                <a:spcPts val="800"/>
              </a:spcAft>
              <a:buFont typeface="Symbol" panose="05050102010706020507" pitchFamily="18" charset="2"/>
              <a:buChar char=""/>
            </a:pPr>
            <a:r>
              <a:rPr lang="en-AU" sz="1800" dirty="0">
                <a:effectLst/>
                <a:ea typeface="Calibri" panose="020F0502020204030204" pitchFamily="34" charset="0"/>
                <a:cs typeface="Vrinda" panose="020B0502040204020203" pitchFamily="34" charset="0"/>
              </a:rPr>
              <a:t>Foster positive social relationships between Muslims and non-Muslims by encouraging and assisting Muslims to integrate into Australian society</a:t>
            </a: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3</a:t>
            </a:fld>
            <a:endParaRPr lang="en-AU" dirty="0"/>
          </a:p>
        </p:txBody>
      </p:sp>
    </p:spTree>
    <p:extLst>
      <p:ext uri="{BB962C8B-B14F-4D97-AF65-F5344CB8AC3E}">
        <p14:creationId xmlns:p14="http://schemas.microsoft.com/office/powerpoint/2010/main" val="3346106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CORE SERVICE</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dirty="0">
                <a:solidFill>
                  <a:srgbClr val="111111"/>
                </a:solidFill>
                <a:highlight>
                  <a:srgbClr val="F5F5F5"/>
                </a:highlight>
              </a:rPr>
              <a:t>Provide resting place for burial</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Collection of body for funeral services</a:t>
            </a:r>
          </a:p>
          <a:p>
            <a:pPr marL="516573" lvl="1" indent="-342900">
              <a:lnSpc>
                <a:spcPct val="150000"/>
              </a:lnSpc>
              <a:buSzPct val="70000"/>
              <a:buFont typeface="Wingdings" panose="05000000000000000000" pitchFamily="2" charset="2"/>
              <a:buChar char="Ø"/>
            </a:pPr>
            <a:r>
              <a:rPr lang="en-AU" dirty="0">
                <a:solidFill>
                  <a:srgbClr val="111111"/>
                </a:solidFill>
                <a:highlight>
                  <a:srgbClr val="F5F5F5"/>
                </a:highlight>
              </a:rPr>
              <a:t>Washing service for Muslim burials</a:t>
            </a:r>
          </a:p>
          <a:p>
            <a:pPr marL="516573" lvl="1" indent="-342900">
              <a:lnSpc>
                <a:spcPct val="150000"/>
              </a:lnSpc>
              <a:buSzPct val="70000"/>
              <a:buFont typeface="Wingdings" panose="05000000000000000000" pitchFamily="2" charset="2"/>
              <a:buChar char="Ø"/>
            </a:pPr>
            <a:r>
              <a:rPr lang="en-AU" dirty="0">
                <a:solidFill>
                  <a:srgbClr val="111111"/>
                </a:solidFill>
                <a:highlight>
                  <a:srgbClr val="F5F5F5"/>
                </a:highlight>
              </a:rPr>
              <a:t>Shrouding</a:t>
            </a:r>
          </a:p>
          <a:p>
            <a:pPr marL="516573" lvl="1" indent="-342900">
              <a:lnSpc>
                <a:spcPct val="150000"/>
              </a:lnSpc>
              <a:buSzPct val="70000"/>
              <a:buFont typeface="Wingdings" panose="05000000000000000000" pitchFamily="2" charset="2"/>
              <a:buChar char="Ø"/>
            </a:pPr>
            <a:r>
              <a:rPr lang="en-GB" dirty="0">
                <a:solidFill>
                  <a:srgbClr val="111111"/>
                </a:solidFill>
                <a:highlight>
                  <a:srgbClr val="F5F5F5"/>
                </a:highlight>
              </a:rPr>
              <a:t>Funeral prayer</a:t>
            </a:r>
          </a:p>
          <a:p>
            <a:pPr marL="516573" lvl="1" indent="-342900">
              <a:lnSpc>
                <a:spcPct val="150000"/>
              </a:lnSpc>
              <a:buSzPct val="70000"/>
              <a:buFont typeface="Wingdings" panose="05000000000000000000" pitchFamily="2" charset="2"/>
              <a:buChar char="Ø"/>
            </a:pPr>
            <a:r>
              <a:rPr lang="en-GB" dirty="0">
                <a:solidFill>
                  <a:srgbClr val="111111"/>
                </a:solidFill>
                <a:highlight>
                  <a:srgbClr val="F5F5F5"/>
                </a:highlight>
              </a:rPr>
              <a:t>Burial</a:t>
            </a: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4</a:t>
            </a:fld>
            <a:endParaRPr lang="en-AU" dirty="0"/>
          </a:p>
        </p:txBody>
      </p:sp>
    </p:spTree>
    <p:extLst>
      <p:ext uri="{BB962C8B-B14F-4D97-AF65-F5344CB8AC3E}">
        <p14:creationId xmlns:p14="http://schemas.microsoft.com/office/powerpoint/2010/main" val="288144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STRATEGY</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dirty="0">
                <a:solidFill>
                  <a:srgbClr val="111111"/>
                </a:solidFill>
                <a:highlight>
                  <a:srgbClr val="F5F5F5"/>
                </a:highlight>
              </a:rPr>
              <a:t>Community awareness through townhall and place of worship.</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Raise funds </a:t>
            </a:r>
            <a:r>
              <a:rPr lang="en-AU" sz="1800" b="0" i="0" dirty="0">
                <a:solidFill>
                  <a:srgbClr val="111111"/>
                </a:solidFill>
                <a:effectLst/>
                <a:highlight>
                  <a:srgbClr val="F5F5F5"/>
                </a:highlight>
              </a:rPr>
              <a:t>through donations and gifts.</a:t>
            </a:r>
          </a:p>
          <a:p>
            <a:pPr marL="177800" indent="-177800">
              <a:lnSpc>
                <a:spcPct val="150000"/>
              </a:lnSpc>
              <a:buFont typeface="Arial" panose="020B0604020202020204" pitchFamily="34" charset="0"/>
              <a:buChar char="•"/>
            </a:pPr>
            <a:r>
              <a:rPr lang="en-AU" sz="1800" b="0" i="0" dirty="0">
                <a:solidFill>
                  <a:srgbClr val="111111"/>
                </a:solidFill>
                <a:effectLst/>
                <a:highlight>
                  <a:srgbClr val="F5F5F5"/>
                </a:highlight>
              </a:rPr>
              <a:t>Prepare </a:t>
            </a:r>
            <a:r>
              <a:rPr lang="en-AU" sz="1800" dirty="0">
                <a:solidFill>
                  <a:srgbClr val="111111"/>
                </a:solidFill>
                <a:highlight>
                  <a:srgbClr val="F5F5F5"/>
                </a:highlight>
              </a:rPr>
              <a:t>cemetery </a:t>
            </a:r>
            <a:r>
              <a:rPr lang="en-AU" sz="1800" b="0" i="0" dirty="0">
                <a:solidFill>
                  <a:srgbClr val="111111"/>
                </a:solidFill>
                <a:effectLst/>
                <a:highlight>
                  <a:srgbClr val="F5F5F5"/>
                </a:highlight>
              </a:rPr>
              <a:t>in Wollondilly Shire.</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Procure necessary </a:t>
            </a:r>
            <a:r>
              <a:rPr lang="en-AU" sz="1800" dirty="0" err="1">
                <a:solidFill>
                  <a:srgbClr val="111111"/>
                </a:solidFill>
                <a:highlight>
                  <a:srgbClr val="F5F5F5"/>
                </a:highlight>
              </a:rPr>
              <a:t>equipments</a:t>
            </a:r>
            <a:r>
              <a:rPr lang="en-AU" sz="1800" dirty="0">
                <a:solidFill>
                  <a:srgbClr val="111111"/>
                </a:solidFill>
                <a:highlight>
                  <a:srgbClr val="F5F5F5"/>
                </a:highlight>
              </a:rPr>
              <a:t> and materials to operate funeral services.</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Identify and employ necessary personnels.</a:t>
            </a:r>
          </a:p>
          <a:p>
            <a:pPr marL="177800" indent="-177800">
              <a:lnSpc>
                <a:spcPct val="150000"/>
              </a:lnSpc>
              <a:buFont typeface="Arial" panose="020B0604020202020204" pitchFamily="34" charset="0"/>
              <a:buChar char="•"/>
            </a:pPr>
            <a:endParaRPr lang="en-GB" dirty="0">
              <a:solidFill>
                <a:srgbClr val="111111"/>
              </a:solidFill>
              <a:highlight>
                <a:srgbClr val="F5F5F5"/>
              </a:highlight>
            </a:endParaRP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5</a:t>
            </a:fld>
            <a:endParaRPr lang="en-AU" dirty="0"/>
          </a:p>
        </p:txBody>
      </p:sp>
    </p:spTree>
    <p:extLst>
      <p:ext uri="{BB962C8B-B14F-4D97-AF65-F5344CB8AC3E}">
        <p14:creationId xmlns:p14="http://schemas.microsoft.com/office/powerpoint/2010/main" val="1741633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TARGET CLIENTS</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p:txBody>
          <a:bodyPr>
            <a:normAutofit/>
          </a:bodyPr>
          <a:lstStyle/>
          <a:p>
            <a:pPr marL="177800" indent="-177800">
              <a:lnSpc>
                <a:spcPct val="150000"/>
              </a:lnSpc>
              <a:buFont typeface="Arial" panose="020B0604020202020204" pitchFamily="34" charset="0"/>
              <a:buChar char="•"/>
            </a:pPr>
            <a:r>
              <a:rPr lang="en-AU" sz="1800" b="0" i="0" dirty="0">
                <a:solidFill>
                  <a:srgbClr val="111111"/>
                </a:solidFill>
                <a:effectLst/>
                <a:highlight>
                  <a:srgbClr val="F5F5F5"/>
                </a:highlight>
              </a:rPr>
              <a:t>Financially disadvantaged </a:t>
            </a:r>
            <a:r>
              <a:rPr lang="en-AU" sz="1800" dirty="0">
                <a:solidFill>
                  <a:srgbClr val="111111"/>
                </a:solidFill>
                <a:highlight>
                  <a:srgbClr val="F5F5F5"/>
                </a:highlight>
              </a:rPr>
              <a:t>M</a:t>
            </a:r>
            <a:r>
              <a:rPr lang="en-AU" sz="1800" b="0" i="0" dirty="0">
                <a:solidFill>
                  <a:srgbClr val="111111"/>
                </a:solidFill>
                <a:effectLst/>
                <a:highlight>
                  <a:srgbClr val="F5F5F5"/>
                </a:highlight>
              </a:rPr>
              <a:t>uslims and First Nations</a:t>
            </a:r>
            <a:r>
              <a:rPr lang="en-AU" sz="1800" dirty="0">
                <a:solidFill>
                  <a:srgbClr val="111111"/>
                </a:solidFill>
                <a:highlight>
                  <a:srgbClr val="F5F5F5"/>
                </a:highlight>
              </a:rPr>
              <a:t> people. </a:t>
            </a:r>
          </a:p>
          <a:p>
            <a:pPr marL="177800" indent="-177800">
              <a:lnSpc>
                <a:spcPct val="150000"/>
              </a:lnSpc>
              <a:buFont typeface="Arial" panose="020B0604020202020204" pitchFamily="34" charset="0"/>
              <a:buChar char="•"/>
            </a:pPr>
            <a:r>
              <a:rPr lang="en-AU" sz="1800" dirty="0">
                <a:solidFill>
                  <a:srgbClr val="111111"/>
                </a:solidFill>
                <a:highlight>
                  <a:srgbClr val="F5F5F5"/>
                </a:highlight>
              </a:rPr>
              <a:t>Newly reverted Muslims, refugees, people on temporary visas will be prioritised.</a:t>
            </a:r>
          </a:p>
          <a:p>
            <a:pPr marL="177800" indent="-177800">
              <a:lnSpc>
                <a:spcPct val="150000"/>
              </a:lnSpc>
              <a:buFont typeface="Arial" panose="020B0604020202020204" pitchFamily="34" charset="0"/>
              <a:buChar char="•"/>
            </a:pPr>
            <a:endParaRPr lang="en-AU" sz="1800" dirty="0">
              <a:solidFill>
                <a:srgbClr val="111111"/>
              </a:solidFill>
              <a:highlight>
                <a:srgbClr val="F5F5F5"/>
              </a:highlight>
            </a:endParaRPr>
          </a:p>
          <a:p>
            <a:pPr marL="177800" indent="-177800">
              <a:lnSpc>
                <a:spcPct val="150000"/>
              </a:lnSpc>
              <a:buFont typeface="Arial" panose="020B0604020202020204" pitchFamily="34" charset="0"/>
              <a:buChar char="•"/>
            </a:pPr>
            <a:endParaRPr lang="en-AU" sz="1800" dirty="0">
              <a:solidFill>
                <a:srgbClr val="111111"/>
              </a:solidFill>
              <a:highlight>
                <a:srgbClr val="F5F5F5"/>
              </a:highlight>
            </a:endParaRPr>
          </a:p>
          <a:p>
            <a:pPr marL="177800" indent="-177800">
              <a:lnSpc>
                <a:spcPct val="150000"/>
              </a:lnSpc>
              <a:buFont typeface="Arial" panose="020B0604020202020204" pitchFamily="34" charset="0"/>
              <a:buChar char="•"/>
            </a:pPr>
            <a:endParaRPr lang="en-GB" dirty="0">
              <a:solidFill>
                <a:srgbClr val="111111"/>
              </a:solidFill>
              <a:highlight>
                <a:srgbClr val="F5F5F5"/>
              </a:highlight>
            </a:endParaRP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6</a:t>
            </a:fld>
            <a:endParaRPr lang="en-AU" dirty="0"/>
          </a:p>
        </p:txBody>
      </p:sp>
    </p:spTree>
    <p:extLst>
      <p:ext uri="{BB962C8B-B14F-4D97-AF65-F5344CB8AC3E}">
        <p14:creationId xmlns:p14="http://schemas.microsoft.com/office/powerpoint/2010/main" val="107477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Customer journey</a:t>
            </a:r>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a:xfrm>
            <a:off x="10623974" y="6418749"/>
            <a:ext cx="973667" cy="274320"/>
          </a:xfrm>
        </p:spPr>
        <p:txBody>
          <a:bodyPr/>
          <a:lstStyle/>
          <a:p>
            <a:fld id="{B7B45DCD-A37B-4676-B4F5-853D2B77D1CD}" type="slidenum">
              <a:rPr lang="en-AU" smtClean="0">
                <a:latin typeface="Tw Cen MT (Body)"/>
              </a:rPr>
              <a:t>7</a:t>
            </a:fld>
            <a:endParaRPr lang="en-AU" dirty="0">
              <a:latin typeface="Tw Cen MT (Body)"/>
            </a:endParaRPr>
          </a:p>
        </p:txBody>
      </p:sp>
      <p:sp>
        <p:nvSpPr>
          <p:cNvPr id="7" name="Rectangle 6">
            <a:extLst>
              <a:ext uri="{FF2B5EF4-FFF2-40B4-BE49-F238E27FC236}">
                <a16:creationId xmlns:a16="http://schemas.microsoft.com/office/drawing/2014/main" id="{1B17EE28-3580-D9C7-7BE1-7CAD6DFC8B9C}"/>
              </a:ext>
            </a:extLst>
          </p:cNvPr>
          <p:cNvSpPr/>
          <p:nvPr/>
        </p:nvSpPr>
        <p:spPr>
          <a:xfrm>
            <a:off x="380999" y="3371129"/>
            <a:ext cx="1600200" cy="162165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Tw Cen MT (Body)"/>
            </a:endParaRPr>
          </a:p>
        </p:txBody>
      </p:sp>
      <p:sp>
        <p:nvSpPr>
          <p:cNvPr id="8" name="Rectangle 7">
            <a:extLst>
              <a:ext uri="{FF2B5EF4-FFF2-40B4-BE49-F238E27FC236}">
                <a16:creationId xmlns:a16="http://schemas.microsoft.com/office/drawing/2014/main" id="{E7978BA1-A2A6-2DBA-6A8D-453F7932DAD1}"/>
              </a:ext>
            </a:extLst>
          </p:cNvPr>
          <p:cNvSpPr/>
          <p:nvPr/>
        </p:nvSpPr>
        <p:spPr>
          <a:xfrm rot="5400000">
            <a:off x="6096001" y="-743673"/>
            <a:ext cx="1600200" cy="9829803"/>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AU" dirty="0">
              <a:latin typeface="Tw Cen MT (Body)"/>
            </a:endParaRPr>
          </a:p>
        </p:txBody>
      </p:sp>
      <p:sp>
        <p:nvSpPr>
          <p:cNvPr id="9" name="Oval 8">
            <a:extLst>
              <a:ext uri="{FF2B5EF4-FFF2-40B4-BE49-F238E27FC236}">
                <a16:creationId xmlns:a16="http://schemas.microsoft.com/office/drawing/2014/main" id="{8F85DD7E-B3AD-84D7-4BC2-6CEA50785BC0}"/>
              </a:ext>
            </a:extLst>
          </p:cNvPr>
          <p:cNvSpPr/>
          <p:nvPr/>
        </p:nvSpPr>
        <p:spPr>
          <a:xfrm>
            <a:off x="2320288" y="3371129"/>
            <a:ext cx="1504952" cy="1600200"/>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AU" sz="1400" b="1" dirty="0">
                <a:latin typeface="Tw Cen MT (Body)"/>
                <a:cs typeface="Arial" panose="020B0604020202020204" pitchFamily="34" charset="0"/>
              </a:rPr>
              <a:t>Application</a:t>
            </a:r>
          </a:p>
        </p:txBody>
      </p:sp>
      <p:cxnSp>
        <p:nvCxnSpPr>
          <p:cNvPr id="10" name="Straight Connector 9">
            <a:extLst>
              <a:ext uri="{FF2B5EF4-FFF2-40B4-BE49-F238E27FC236}">
                <a16:creationId xmlns:a16="http://schemas.microsoft.com/office/drawing/2014/main" id="{A8E44D3F-4260-4D01-2690-C1478097C416}"/>
              </a:ext>
            </a:extLst>
          </p:cNvPr>
          <p:cNvCxnSpPr>
            <a:cxnSpLocks/>
            <a:endCxn id="21" idx="0"/>
          </p:cNvCxnSpPr>
          <p:nvPr/>
        </p:nvCxnSpPr>
        <p:spPr>
          <a:xfrm flipV="1">
            <a:off x="3063240" y="1560605"/>
            <a:ext cx="9524" cy="1810525"/>
          </a:xfrm>
          <a:prstGeom prst="line">
            <a:avLst/>
          </a:prstGeom>
          <a:ln/>
        </p:spPr>
        <p:style>
          <a:lnRef idx="2">
            <a:schemeClr val="accent1"/>
          </a:lnRef>
          <a:fillRef idx="0">
            <a:schemeClr val="accent1"/>
          </a:fillRef>
          <a:effectRef idx="1">
            <a:schemeClr val="accent1"/>
          </a:effectRef>
          <a:fontRef idx="minor">
            <a:schemeClr val="tx1"/>
          </a:fontRef>
        </p:style>
      </p:cxnSp>
      <p:pic>
        <p:nvPicPr>
          <p:cNvPr id="11" name="Graphic 10" descr="Female Profile">
            <a:extLst>
              <a:ext uri="{FF2B5EF4-FFF2-40B4-BE49-F238E27FC236}">
                <a16:creationId xmlns:a16="http://schemas.microsoft.com/office/drawing/2014/main" id="{1C1994B1-5BA2-4E3D-9C3B-850004D3A40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1979" y="3527315"/>
            <a:ext cx="1112520" cy="1244912"/>
          </a:xfrm>
          <a:prstGeom prst="rect">
            <a:avLst/>
          </a:prstGeom>
        </p:spPr>
      </p:pic>
      <p:sp>
        <p:nvSpPr>
          <p:cNvPr id="12" name="Rectangle 11">
            <a:extLst>
              <a:ext uri="{FF2B5EF4-FFF2-40B4-BE49-F238E27FC236}">
                <a16:creationId xmlns:a16="http://schemas.microsoft.com/office/drawing/2014/main" id="{6403527F-078D-47B5-1F8D-19C59458DB25}"/>
              </a:ext>
            </a:extLst>
          </p:cNvPr>
          <p:cNvSpPr/>
          <p:nvPr/>
        </p:nvSpPr>
        <p:spPr>
          <a:xfrm>
            <a:off x="3204205" y="1491294"/>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Customer Referral </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13" name="Oval 12">
            <a:extLst>
              <a:ext uri="{FF2B5EF4-FFF2-40B4-BE49-F238E27FC236}">
                <a16:creationId xmlns:a16="http://schemas.microsoft.com/office/drawing/2014/main" id="{113C7AF7-75EA-C477-62FA-408050EA8635}"/>
              </a:ext>
            </a:extLst>
          </p:cNvPr>
          <p:cNvSpPr/>
          <p:nvPr/>
        </p:nvSpPr>
        <p:spPr>
          <a:xfrm>
            <a:off x="4198614" y="3349671"/>
            <a:ext cx="1600195" cy="1600200"/>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en-AU" sz="1400" b="1" dirty="0">
                <a:latin typeface="Tw Cen MT (Body)"/>
                <a:cs typeface="Arial" panose="020B0604020202020204" pitchFamily="34" charset="0"/>
              </a:rPr>
              <a:t>Funeral Service Support</a:t>
            </a:r>
          </a:p>
        </p:txBody>
      </p:sp>
      <p:sp>
        <p:nvSpPr>
          <p:cNvPr id="14" name="Oval 13">
            <a:extLst>
              <a:ext uri="{FF2B5EF4-FFF2-40B4-BE49-F238E27FC236}">
                <a16:creationId xmlns:a16="http://schemas.microsoft.com/office/drawing/2014/main" id="{1CFEDAF3-3FEC-A7B8-AB35-9D40899DC773}"/>
              </a:ext>
            </a:extLst>
          </p:cNvPr>
          <p:cNvSpPr/>
          <p:nvPr/>
        </p:nvSpPr>
        <p:spPr>
          <a:xfrm>
            <a:off x="6560417" y="3371129"/>
            <a:ext cx="1504952" cy="1629698"/>
          </a:xfrm>
          <a:prstGeom prst="ellipse">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en-AU" sz="1400" b="1" dirty="0">
                <a:latin typeface="Tw Cen MT (Body)"/>
                <a:cs typeface="Arial" panose="020B0604020202020204" pitchFamily="34" charset="0"/>
              </a:rPr>
              <a:t>Burial Support</a:t>
            </a:r>
          </a:p>
        </p:txBody>
      </p:sp>
      <p:sp>
        <p:nvSpPr>
          <p:cNvPr id="17" name="Oval 16">
            <a:extLst>
              <a:ext uri="{FF2B5EF4-FFF2-40B4-BE49-F238E27FC236}">
                <a16:creationId xmlns:a16="http://schemas.microsoft.com/office/drawing/2014/main" id="{45229E21-7D4B-7C82-DF54-57414AA07354}"/>
              </a:ext>
            </a:extLst>
          </p:cNvPr>
          <p:cNvSpPr/>
          <p:nvPr/>
        </p:nvSpPr>
        <p:spPr>
          <a:xfrm>
            <a:off x="8429619" y="3385847"/>
            <a:ext cx="1504952" cy="1600200"/>
          </a:xfrm>
          <a:prstGeom prst="ellipse">
            <a:avLst/>
          </a:prstGeom>
          <a:ln/>
        </p:spPr>
        <p:style>
          <a:lnRef idx="3">
            <a:schemeClr val="lt1"/>
          </a:lnRef>
          <a:fillRef idx="1">
            <a:schemeClr val="accent5"/>
          </a:fillRef>
          <a:effectRef idx="1">
            <a:schemeClr val="accent5"/>
          </a:effectRef>
          <a:fontRef idx="minor">
            <a:schemeClr val="lt1"/>
          </a:fontRef>
        </p:style>
        <p:txBody>
          <a:bodyPr rtlCol="0" anchor="ctr"/>
          <a:lstStyle/>
          <a:p>
            <a:pPr algn="ctr"/>
            <a:r>
              <a:rPr lang="en-AU" sz="1400" b="1" dirty="0">
                <a:latin typeface="Tw Cen MT (Body)"/>
                <a:cs typeface="Arial" panose="020B0604020202020204" pitchFamily="34" charset="0"/>
              </a:rPr>
              <a:t>Impact Reporting</a:t>
            </a:r>
          </a:p>
        </p:txBody>
      </p:sp>
      <p:cxnSp>
        <p:nvCxnSpPr>
          <p:cNvPr id="19" name="Straight Connector 18">
            <a:extLst>
              <a:ext uri="{FF2B5EF4-FFF2-40B4-BE49-F238E27FC236}">
                <a16:creationId xmlns:a16="http://schemas.microsoft.com/office/drawing/2014/main" id="{C46EDEC7-A0F8-7E0F-3661-32A80219E939}"/>
              </a:ext>
            </a:extLst>
          </p:cNvPr>
          <p:cNvCxnSpPr>
            <a:cxnSpLocks/>
            <a:stCxn id="30" idx="4"/>
          </p:cNvCxnSpPr>
          <p:nvPr/>
        </p:nvCxnSpPr>
        <p:spPr>
          <a:xfrm flipV="1">
            <a:off x="4998711" y="4949872"/>
            <a:ext cx="0" cy="1471018"/>
          </a:xfrm>
          <a:prstGeom prst="line">
            <a:avLst/>
          </a:prstGeom>
          <a:ln/>
        </p:spPr>
        <p:style>
          <a:lnRef idx="2">
            <a:schemeClr val="accent3"/>
          </a:lnRef>
          <a:fillRef idx="0">
            <a:schemeClr val="accent3"/>
          </a:fillRef>
          <a:effectRef idx="1">
            <a:schemeClr val="accent3"/>
          </a:effectRef>
          <a:fontRef idx="minor">
            <a:schemeClr val="tx1"/>
          </a:fontRef>
        </p:style>
      </p:cxnSp>
      <p:cxnSp>
        <p:nvCxnSpPr>
          <p:cNvPr id="20" name="Straight Connector 19">
            <a:extLst>
              <a:ext uri="{FF2B5EF4-FFF2-40B4-BE49-F238E27FC236}">
                <a16:creationId xmlns:a16="http://schemas.microsoft.com/office/drawing/2014/main" id="{1D5882C5-9D80-72BC-70DC-3BC5C9C9D885}"/>
              </a:ext>
            </a:extLst>
          </p:cNvPr>
          <p:cNvCxnSpPr>
            <a:cxnSpLocks/>
            <a:stCxn id="14" idx="0"/>
            <a:endCxn id="32" idx="0"/>
          </p:cNvCxnSpPr>
          <p:nvPr/>
        </p:nvCxnSpPr>
        <p:spPr>
          <a:xfrm flipH="1" flipV="1">
            <a:off x="7303361" y="1560605"/>
            <a:ext cx="9532" cy="1810524"/>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sp>
        <p:nvSpPr>
          <p:cNvPr id="21" name="Oval 20">
            <a:extLst>
              <a:ext uri="{FF2B5EF4-FFF2-40B4-BE49-F238E27FC236}">
                <a16:creationId xmlns:a16="http://schemas.microsoft.com/office/drawing/2014/main" id="{62D66394-A96F-1D5E-F519-C0AC3E8FFF47}"/>
              </a:ext>
            </a:extLst>
          </p:cNvPr>
          <p:cNvSpPr/>
          <p:nvPr/>
        </p:nvSpPr>
        <p:spPr>
          <a:xfrm>
            <a:off x="2958465" y="1560605"/>
            <a:ext cx="228598" cy="22688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AU">
              <a:latin typeface="Tw Cen MT (Body)"/>
            </a:endParaRPr>
          </a:p>
        </p:txBody>
      </p:sp>
      <p:sp>
        <p:nvSpPr>
          <p:cNvPr id="22" name="Oval 21">
            <a:extLst>
              <a:ext uri="{FF2B5EF4-FFF2-40B4-BE49-F238E27FC236}">
                <a16:creationId xmlns:a16="http://schemas.microsoft.com/office/drawing/2014/main" id="{6324E7CC-6126-3759-57D8-51153C0DF3DB}"/>
              </a:ext>
            </a:extLst>
          </p:cNvPr>
          <p:cNvSpPr/>
          <p:nvPr/>
        </p:nvSpPr>
        <p:spPr>
          <a:xfrm>
            <a:off x="2948941" y="2145908"/>
            <a:ext cx="228598" cy="22688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AU">
              <a:latin typeface="Tw Cen MT (Body)"/>
            </a:endParaRPr>
          </a:p>
        </p:txBody>
      </p:sp>
      <p:sp>
        <p:nvSpPr>
          <p:cNvPr id="23" name="Rectangle 22">
            <a:extLst>
              <a:ext uri="{FF2B5EF4-FFF2-40B4-BE49-F238E27FC236}">
                <a16:creationId xmlns:a16="http://schemas.microsoft.com/office/drawing/2014/main" id="{6747F8A3-165B-2DBD-2F91-58ED86333216}"/>
              </a:ext>
            </a:extLst>
          </p:cNvPr>
          <p:cNvSpPr/>
          <p:nvPr/>
        </p:nvSpPr>
        <p:spPr>
          <a:xfrm>
            <a:off x="3196586" y="2042588"/>
            <a:ext cx="3124200" cy="646331"/>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Application Review – Advisory Board</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24" name="Rectangle 23">
            <a:extLst>
              <a:ext uri="{FF2B5EF4-FFF2-40B4-BE49-F238E27FC236}">
                <a16:creationId xmlns:a16="http://schemas.microsoft.com/office/drawing/2014/main" id="{F2636AB5-99A3-119F-CFE1-781E4C4B049D}"/>
              </a:ext>
            </a:extLst>
          </p:cNvPr>
          <p:cNvSpPr/>
          <p:nvPr/>
        </p:nvSpPr>
        <p:spPr>
          <a:xfrm>
            <a:off x="3168016" y="2806402"/>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Credit Matrix Assessment</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25" name="Oval 24">
            <a:extLst>
              <a:ext uri="{FF2B5EF4-FFF2-40B4-BE49-F238E27FC236}">
                <a16:creationId xmlns:a16="http://schemas.microsoft.com/office/drawing/2014/main" id="{2F706604-636D-8B43-194A-41DE690D501A}"/>
              </a:ext>
            </a:extLst>
          </p:cNvPr>
          <p:cNvSpPr/>
          <p:nvPr/>
        </p:nvSpPr>
        <p:spPr>
          <a:xfrm>
            <a:off x="2939418" y="2877627"/>
            <a:ext cx="228598" cy="22688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AU">
              <a:latin typeface="Tw Cen MT (Body)"/>
            </a:endParaRPr>
          </a:p>
        </p:txBody>
      </p:sp>
      <p:sp>
        <p:nvSpPr>
          <p:cNvPr id="26" name="Oval 25">
            <a:extLst>
              <a:ext uri="{FF2B5EF4-FFF2-40B4-BE49-F238E27FC236}">
                <a16:creationId xmlns:a16="http://schemas.microsoft.com/office/drawing/2014/main" id="{0183D3B0-2E7B-B67B-6CB2-1A4DD9F997E1}"/>
              </a:ext>
            </a:extLst>
          </p:cNvPr>
          <p:cNvSpPr/>
          <p:nvPr/>
        </p:nvSpPr>
        <p:spPr>
          <a:xfrm>
            <a:off x="4884412" y="5370573"/>
            <a:ext cx="228598" cy="226882"/>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endParaRPr lang="en-AU">
              <a:latin typeface="Tw Cen MT (Body)"/>
            </a:endParaRPr>
          </a:p>
        </p:txBody>
      </p:sp>
      <p:sp>
        <p:nvSpPr>
          <p:cNvPr id="27" name="Rectangle 26">
            <a:extLst>
              <a:ext uri="{FF2B5EF4-FFF2-40B4-BE49-F238E27FC236}">
                <a16:creationId xmlns:a16="http://schemas.microsoft.com/office/drawing/2014/main" id="{443F2638-EB63-92A8-1CDF-B55EFBA7FDBF}"/>
              </a:ext>
            </a:extLst>
          </p:cNvPr>
          <p:cNvSpPr/>
          <p:nvPr/>
        </p:nvSpPr>
        <p:spPr>
          <a:xfrm>
            <a:off x="5227309" y="5299348"/>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Ensure burial spot allocated</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28" name="Rectangle 27">
            <a:extLst>
              <a:ext uri="{FF2B5EF4-FFF2-40B4-BE49-F238E27FC236}">
                <a16:creationId xmlns:a16="http://schemas.microsoft.com/office/drawing/2014/main" id="{CD707512-F3BC-96E5-69DA-17485D38210F}"/>
              </a:ext>
            </a:extLst>
          </p:cNvPr>
          <p:cNvSpPr/>
          <p:nvPr/>
        </p:nvSpPr>
        <p:spPr>
          <a:xfrm>
            <a:off x="5227309" y="6062112"/>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Funeral Director allocated</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30" name="Oval 29">
            <a:extLst>
              <a:ext uri="{FF2B5EF4-FFF2-40B4-BE49-F238E27FC236}">
                <a16:creationId xmlns:a16="http://schemas.microsoft.com/office/drawing/2014/main" id="{02ABFC52-CB5E-5A48-C74A-EA67FBBCC8B3}"/>
              </a:ext>
            </a:extLst>
          </p:cNvPr>
          <p:cNvSpPr/>
          <p:nvPr/>
        </p:nvSpPr>
        <p:spPr>
          <a:xfrm>
            <a:off x="4884412" y="6194008"/>
            <a:ext cx="228598" cy="226882"/>
          </a:xfrm>
          <a:prstGeom prst="ellipse">
            <a:avLst/>
          </a:prstGeom>
          <a:ln/>
        </p:spPr>
        <p:style>
          <a:lnRef idx="3">
            <a:schemeClr val="lt1"/>
          </a:lnRef>
          <a:fillRef idx="1">
            <a:schemeClr val="accent2"/>
          </a:fillRef>
          <a:effectRef idx="1">
            <a:schemeClr val="accent2"/>
          </a:effectRef>
          <a:fontRef idx="minor">
            <a:schemeClr val="lt1"/>
          </a:fontRef>
        </p:style>
        <p:txBody>
          <a:bodyPr rtlCol="0" anchor="ctr"/>
          <a:lstStyle/>
          <a:p>
            <a:pPr algn="ctr"/>
            <a:endParaRPr lang="en-AU">
              <a:latin typeface="Tw Cen MT (Body)"/>
            </a:endParaRPr>
          </a:p>
        </p:txBody>
      </p:sp>
      <p:sp>
        <p:nvSpPr>
          <p:cNvPr id="32" name="Oval 31">
            <a:extLst>
              <a:ext uri="{FF2B5EF4-FFF2-40B4-BE49-F238E27FC236}">
                <a16:creationId xmlns:a16="http://schemas.microsoft.com/office/drawing/2014/main" id="{4A5AAE62-1B0E-2949-6D7B-42C095DE6690}"/>
              </a:ext>
            </a:extLst>
          </p:cNvPr>
          <p:cNvSpPr/>
          <p:nvPr/>
        </p:nvSpPr>
        <p:spPr>
          <a:xfrm>
            <a:off x="7189062" y="1560605"/>
            <a:ext cx="228598" cy="22688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Tw Cen MT (Body)"/>
            </a:endParaRPr>
          </a:p>
        </p:txBody>
      </p:sp>
      <p:sp>
        <p:nvSpPr>
          <p:cNvPr id="33" name="Rectangle 32">
            <a:extLst>
              <a:ext uri="{FF2B5EF4-FFF2-40B4-BE49-F238E27FC236}">
                <a16:creationId xmlns:a16="http://schemas.microsoft.com/office/drawing/2014/main" id="{95E3B533-4515-A536-48D8-509C4E584EBF}"/>
              </a:ext>
            </a:extLst>
          </p:cNvPr>
          <p:cNvSpPr/>
          <p:nvPr/>
        </p:nvSpPr>
        <p:spPr>
          <a:xfrm>
            <a:off x="7434804" y="1491294"/>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Burial of person</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34" name="Rectangle 33">
            <a:extLst>
              <a:ext uri="{FF2B5EF4-FFF2-40B4-BE49-F238E27FC236}">
                <a16:creationId xmlns:a16="http://schemas.microsoft.com/office/drawing/2014/main" id="{FA2F05AD-D8F9-962D-7BC8-7D2329F5D8F2}"/>
              </a:ext>
            </a:extLst>
          </p:cNvPr>
          <p:cNvSpPr/>
          <p:nvPr/>
        </p:nvSpPr>
        <p:spPr>
          <a:xfrm>
            <a:off x="7434804" y="2038895"/>
            <a:ext cx="3627132" cy="646331"/>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Communicate program to family impacted and their point of contact</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35" name="Rectangle 34">
            <a:extLst>
              <a:ext uri="{FF2B5EF4-FFF2-40B4-BE49-F238E27FC236}">
                <a16:creationId xmlns:a16="http://schemas.microsoft.com/office/drawing/2014/main" id="{6B98D9F2-1151-54CF-5FC0-A3537D8137AD}"/>
              </a:ext>
            </a:extLst>
          </p:cNvPr>
          <p:cNvSpPr/>
          <p:nvPr/>
        </p:nvSpPr>
        <p:spPr>
          <a:xfrm>
            <a:off x="7434804" y="2801783"/>
            <a:ext cx="3124200" cy="369332"/>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Funeral arrangements in place</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
        <p:nvSpPr>
          <p:cNvPr id="36" name="Oval 35">
            <a:extLst>
              <a:ext uri="{FF2B5EF4-FFF2-40B4-BE49-F238E27FC236}">
                <a16:creationId xmlns:a16="http://schemas.microsoft.com/office/drawing/2014/main" id="{5C521786-ECDB-767B-E2E1-026A4CA2C317}"/>
              </a:ext>
            </a:extLst>
          </p:cNvPr>
          <p:cNvSpPr/>
          <p:nvPr/>
        </p:nvSpPr>
        <p:spPr>
          <a:xfrm>
            <a:off x="7206206" y="2108516"/>
            <a:ext cx="228598" cy="22688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Tw Cen MT (Body)"/>
            </a:endParaRPr>
          </a:p>
        </p:txBody>
      </p:sp>
      <p:sp>
        <p:nvSpPr>
          <p:cNvPr id="37" name="Oval 36">
            <a:extLst>
              <a:ext uri="{FF2B5EF4-FFF2-40B4-BE49-F238E27FC236}">
                <a16:creationId xmlns:a16="http://schemas.microsoft.com/office/drawing/2014/main" id="{BE505052-0D06-6BBB-EEBD-2356A07565A6}"/>
              </a:ext>
            </a:extLst>
          </p:cNvPr>
          <p:cNvSpPr/>
          <p:nvPr/>
        </p:nvSpPr>
        <p:spPr>
          <a:xfrm>
            <a:off x="7174603" y="2873831"/>
            <a:ext cx="228598" cy="22688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Tw Cen MT (Body)"/>
            </a:endParaRPr>
          </a:p>
        </p:txBody>
      </p:sp>
      <p:cxnSp>
        <p:nvCxnSpPr>
          <p:cNvPr id="38" name="Straight Connector 37">
            <a:extLst>
              <a:ext uri="{FF2B5EF4-FFF2-40B4-BE49-F238E27FC236}">
                <a16:creationId xmlns:a16="http://schemas.microsoft.com/office/drawing/2014/main" id="{607F1BAC-7DC0-E7FE-7DF0-CA4D85E1B324}"/>
              </a:ext>
            </a:extLst>
          </p:cNvPr>
          <p:cNvCxnSpPr>
            <a:cxnSpLocks/>
          </p:cNvCxnSpPr>
          <p:nvPr/>
        </p:nvCxnSpPr>
        <p:spPr>
          <a:xfrm flipV="1">
            <a:off x="9138268" y="4918007"/>
            <a:ext cx="0" cy="566007"/>
          </a:xfrm>
          <a:prstGeom prst="line">
            <a:avLst/>
          </a:prstGeom>
          <a:ln/>
        </p:spPr>
        <p:style>
          <a:lnRef idx="2">
            <a:schemeClr val="accent5"/>
          </a:lnRef>
          <a:fillRef idx="0">
            <a:schemeClr val="accent5"/>
          </a:fillRef>
          <a:effectRef idx="1">
            <a:schemeClr val="accent5"/>
          </a:effectRef>
          <a:fontRef idx="minor">
            <a:schemeClr val="tx1"/>
          </a:fontRef>
        </p:style>
      </p:cxnSp>
      <p:sp>
        <p:nvSpPr>
          <p:cNvPr id="40" name="Oval 39">
            <a:extLst>
              <a:ext uri="{FF2B5EF4-FFF2-40B4-BE49-F238E27FC236}">
                <a16:creationId xmlns:a16="http://schemas.microsoft.com/office/drawing/2014/main" id="{C0A71A57-C477-C5D0-9FE2-B362A24B7FE4}"/>
              </a:ext>
            </a:extLst>
          </p:cNvPr>
          <p:cNvSpPr/>
          <p:nvPr/>
        </p:nvSpPr>
        <p:spPr>
          <a:xfrm>
            <a:off x="9023969" y="5366706"/>
            <a:ext cx="228598" cy="226882"/>
          </a:xfrm>
          <a:prstGeom prst="ellipse">
            <a:avLst/>
          </a:prstGeom>
          <a:ln/>
        </p:spPr>
        <p:style>
          <a:lnRef idx="3">
            <a:schemeClr val="lt1"/>
          </a:lnRef>
          <a:fillRef idx="1">
            <a:schemeClr val="accent5"/>
          </a:fillRef>
          <a:effectRef idx="1">
            <a:schemeClr val="accent5"/>
          </a:effectRef>
          <a:fontRef idx="minor">
            <a:schemeClr val="lt1"/>
          </a:fontRef>
        </p:style>
        <p:txBody>
          <a:bodyPr rtlCol="0" anchor="ctr"/>
          <a:lstStyle/>
          <a:p>
            <a:pPr algn="ctr"/>
            <a:endParaRPr lang="en-AU">
              <a:latin typeface="Tw Cen MT (Body)"/>
            </a:endParaRPr>
          </a:p>
        </p:txBody>
      </p:sp>
      <p:sp>
        <p:nvSpPr>
          <p:cNvPr id="41" name="Rectangle 40">
            <a:extLst>
              <a:ext uri="{FF2B5EF4-FFF2-40B4-BE49-F238E27FC236}">
                <a16:creationId xmlns:a16="http://schemas.microsoft.com/office/drawing/2014/main" id="{4D5532EA-1620-BB1E-D2F9-82B7842CFB6F}"/>
              </a:ext>
            </a:extLst>
          </p:cNvPr>
          <p:cNvSpPr/>
          <p:nvPr/>
        </p:nvSpPr>
        <p:spPr>
          <a:xfrm>
            <a:off x="9252566" y="5299348"/>
            <a:ext cx="3124200" cy="923330"/>
          </a:xfrm>
          <a:prstGeom prst="rect">
            <a:avLst/>
          </a:prstGeom>
          <a:noFill/>
        </p:spPr>
        <p:txBody>
          <a:bodyPr wrap="square" lIns="91440" tIns="45720" rIns="91440" bIns="45720">
            <a:spAutoFit/>
          </a:bodyPr>
          <a:lstStyle/>
          <a:p>
            <a:r>
              <a:rPr lang="en-US" dirty="0">
                <a:ln w="0"/>
                <a:effectLst>
                  <a:outerShdw blurRad="38100" dist="19050" dir="2700000" algn="tl" rotWithShape="0">
                    <a:schemeClr val="dk1">
                      <a:alpha val="40000"/>
                    </a:schemeClr>
                  </a:outerShdw>
                </a:effectLst>
                <a:latin typeface="Tw Cen MT (Body)"/>
              </a:rPr>
              <a:t>Report results and impact of program to stakeholders and community</a:t>
            </a:r>
            <a:endParaRPr lang="en-US" b="0" cap="none" spc="0" dirty="0">
              <a:ln w="0"/>
              <a:solidFill>
                <a:schemeClr val="tx1"/>
              </a:solidFill>
              <a:effectLst>
                <a:outerShdw blurRad="38100" dist="19050" dir="2700000" algn="tl" rotWithShape="0">
                  <a:schemeClr val="dk1">
                    <a:alpha val="40000"/>
                  </a:schemeClr>
                </a:outerShdw>
              </a:effectLst>
              <a:latin typeface="Tw Cen MT (Body)"/>
            </a:endParaRPr>
          </a:p>
        </p:txBody>
      </p:sp>
    </p:spTree>
    <p:extLst>
      <p:ext uri="{BB962C8B-B14F-4D97-AF65-F5344CB8AC3E}">
        <p14:creationId xmlns:p14="http://schemas.microsoft.com/office/powerpoint/2010/main" val="1920629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8612-BE1A-D7CC-E475-7B7BA7A6AF54}"/>
              </a:ext>
            </a:extLst>
          </p:cNvPr>
          <p:cNvSpPr>
            <a:spLocks noGrp="1"/>
          </p:cNvSpPr>
          <p:nvPr>
            <p:ph type="title"/>
          </p:nvPr>
        </p:nvSpPr>
        <p:spPr/>
        <p:txBody>
          <a:bodyPr/>
          <a:lstStyle/>
          <a:p>
            <a:r>
              <a:rPr lang="en-AU" dirty="0"/>
              <a:t>Credit risk assessment</a:t>
            </a:r>
          </a:p>
        </p:txBody>
      </p:sp>
      <p:sp>
        <p:nvSpPr>
          <p:cNvPr id="3" name="Content Placeholder 2">
            <a:extLst>
              <a:ext uri="{FF2B5EF4-FFF2-40B4-BE49-F238E27FC236}">
                <a16:creationId xmlns:a16="http://schemas.microsoft.com/office/drawing/2014/main" id="{919DC83A-AA5A-1A61-3AEE-968389BB255D}"/>
              </a:ext>
            </a:extLst>
          </p:cNvPr>
          <p:cNvSpPr>
            <a:spLocks noGrp="1"/>
          </p:cNvSpPr>
          <p:nvPr>
            <p:ph idx="1"/>
          </p:nvPr>
        </p:nvSpPr>
        <p:spPr>
          <a:xfrm>
            <a:off x="389397" y="1457614"/>
            <a:ext cx="11319164" cy="4632948"/>
          </a:xfrm>
        </p:spPr>
        <p:txBody>
          <a:bodyPr>
            <a:normAutofit/>
          </a:bodyPr>
          <a:lstStyle/>
          <a:p>
            <a:pPr marL="177800" indent="-177800">
              <a:lnSpc>
                <a:spcPct val="150000"/>
              </a:lnSpc>
              <a:buFont typeface="Arial" panose="020B0604020202020204" pitchFamily="34" charset="0"/>
              <a:buChar char="•"/>
            </a:pPr>
            <a:r>
              <a:rPr lang="en-GB" sz="1800" dirty="0">
                <a:solidFill>
                  <a:srgbClr val="111111"/>
                </a:solidFill>
                <a:highlight>
                  <a:srgbClr val="F5F5F5"/>
                </a:highlight>
              </a:rPr>
              <a:t>Low income candidates will be considered for the program as recommended by community organisations. Selection will be based on likelihood of client not having immediate financial support for funeral arrangement and any collateral they may own in.</a:t>
            </a:r>
          </a:p>
          <a:p>
            <a:pPr marL="177800" indent="-177800">
              <a:lnSpc>
                <a:spcPct val="150000"/>
              </a:lnSpc>
              <a:buFont typeface="Arial" panose="020B0604020202020204" pitchFamily="34" charset="0"/>
              <a:buChar char="•"/>
            </a:pPr>
            <a:endParaRPr lang="en-AU" sz="1800" dirty="0">
              <a:solidFill>
                <a:srgbClr val="111111"/>
              </a:solidFill>
              <a:highlight>
                <a:srgbClr val="F5F5F5"/>
              </a:highlight>
            </a:endParaRPr>
          </a:p>
          <a:p>
            <a:pPr marL="177800" indent="-177800">
              <a:lnSpc>
                <a:spcPct val="150000"/>
              </a:lnSpc>
              <a:buFont typeface="Arial" panose="020B0604020202020204" pitchFamily="34" charset="0"/>
              <a:buChar char="•"/>
            </a:pPr>
            <a:endParaRPr lang="en-GB" dirty="0">
              <a:solidFill>
                <a:srgbClr val="111111"/>
              </a:solidFill>
              <a:highlight>
                <a:srgbClr val="F5F5F5"/>
              </a:highlight>
            </a:endParaRPr>
          </a:p>
          <a:p>
            <a:pPr marL="351473" lvl="1" indent="-177800">
              <a:lnSpc>
                <a:spcPct val="150000"/>
              </a:lnSpc>
              <a:buFont typeface="Arial" panose="020B0604020202020204" pitchFamily="34" charset="0"/>
              <a:buChar char="•"/>
            </a:pPr>
            <a:endParaRPr lang="en-AU" dirty="0"/>
          </a:p>
        </p:txBody>
      </p:sp>
      <p:sp>
        <p:nvSpPr>
          <p:cNvPr id="5" name="Slide Number Placeholder 4">
            <a:extLst>
              <a:ext uri="{FF2B5EF4-FFF2-40B4-BE49-F238E27FC236}">
                <a16:creationId xmlns:a16="http://schemas.microsoft.com/office/drawing/2014/main" id="{D4AD19D2-AE51-4DAE-5A67-445BB6FC8CC8}"/>
              </a:ext>
            </a:extLst>
          </p:cNvPr>
          <p:cNvSpPr>
            <a:spLocks noGrp="1"/>
          </p:cNvSpPr>
          <p:nvPr>
            <p:ph type="sldNum" sz="quarter" idx="12"/>
          </p:nvPr>
        </p:nvSpPr>
        <p:spPr/>
        <p:txBody>
          <a:bodyPr/>
          <a:lstStyle/>
          <a:p>
            <a:fld id="{B7B45DCD-A37B-4676-B4F5-853D2B77D1CD}" type="slidenum">
              <a:rPr lang="en-AU" smtClean="0"/>
              <a:t>8</a:t>
            </a:fld>
            <a:endParaRPr lang="en-AU" dirty="0"/>
          </a:p>
        </p:txBody>
      </p:sp>
      <p:graphicFrame>
        <p:nvGraphicFramePr>
          <p:cNvPr id="4" name="Table 3">
            <a:extLst>
              <a:ext uri="{FF2B5EF4-FFF2-40B4-BE49-F238E27FC236}">
                <a16:creationId xmlns:a16="http://schemas.microsoft.com/office/drawing/2014/main" id="{5164E2C2-4845-D6A0-5050-237920766DBB}"/>
              </a:ext>
            </a:extLst>
          </p:cNvPr>
          <p:cNvGraphicFramePr>
            <a:graphicFrameLocks noGrp="1"/>
          </p:cNvGraphicFramePr>
          <p:nvPr>
            <p:extLst>
              <p:ext uri="{D42A27DB-BD31-4B8C-83A1-F6EECF244321}">
                <p14:modId xmlns:p14="http://schemas.microsoft.com/office/powerpoint/2010/main" val="2135014428"/>
              </p:ext>
            </p:extLst>
          </p:nvPr>
        </p:nvGraphicFramePr>
        <p:xfrm>
          <a:off x="1047000" y="3064380"/>
          <a:ext cx="10764000" cy="2723862"/>
        </p:xfrm>
        <a:graphic>
          <a:graphicData uri="http://schemas.openxmlformats.org/drawingml/2006/table">
            <a:tbl>
              <a:tblPr firstRow="1">
                <a:tableStyleId>{616DA210-FB5B-4158-B5E0-FEB733F419BA}</a:tableStyleId>
              </a:tblPr>
              <a:tblGrid>
                <a:gridCol w="2691000">
                  <a:extLst>
                    <a:ext uri="{9D8B030D-6E8A-4147-A177-3AD203B41FA5}">
                      <a16:colId xmlns:a16="http://schemas.microsoft.com/office/drawing/2014/main" val="20000"/>
                    </a:ext>
                  </a:extLst>
                </a:gridCol>
                <a:gridCol w="2691000">
                  <a:extLst>
                    <a:ext uri="{9D8B030D-6E8A-4147-A177-3AD203B41FA5}">
                      <a16:colId xmlns:a16="http://schemas.microsoft.com/office/drawing/2014/main" val="20001"/>
                    </a:ext>
                  </a:extLst>
                </a:gridCol>
                <a:gridCol w="2691000">
                  <a:extLst>
                    <a:ext uri="{9D8B030D-6E8A-4147-A177-3AD203B41FA5}">
                      <a16:colId xmlns:a16="http://schemas.microsoft.com/office/drawing/2014/main" val="20002"/>
                    </a:ext>
                  </a:extLst>
                </a:gridCol>
                <a:gridCol w="2691000">
                  <a:extLst>
                    <a:ext uri="{9D8B030D-6E8A-4147-A177-3AD203B41FA5}">
                      <a16:colId xmlns:a16="http://schemas.microsoft.com/office/drawing/2014/main" val="20003"/>
                    </a:ext>
                  </a:extLst>
                </a:gridCol>
              </a:tblGrid>
              <a:tr h="529302">
                <a:tc>
                  <a:txBody>
                    <a:bodyPr/>
                    <a:lstStyle/>
                    <a:p>
                      <a:endParaRPr lang="en-US" sz="1400" kern="1200" dirty="0">
                        <a:solidFill>
                          <a:srgbClr val="002060"/>
                        </a:solidFill>
                        <a:latin typeface="+mn-lt"/>
                        <a:ea typeface="+mn-ea"/>
                        <a:cs typeface="+mn-cs"/>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solidFill>
                            <a:srgbClr val="002060"/>
                          </a:solidFill>
                        </a:rPr>
                        <a:t>Acceptable</a:t>
                      </a:r>
                    </a:p>
                    <a:p>
                      <a:pPr algn="ctr"/>
                      <a:r>
                        <a:rPr lang="en-US" sz="1400" b="0" dirty="0">
                          <a:solidFill>
                            <a:srgbClr val="002060"/>
                          </a:solidFill>
                        </a:rPr>
                        <a:t>Have</a:t>
                      </a:r>
                      <a:r>
                        <a:rPr lang="en-US" sz="1400" b="0" baseline="0" dirty="0">
                          <a:solidFill>
                            <a:srgbClr val="002060"/>
                          </a:solidFill>
                        </a:rPr>
                        <a:t> no assets</a:t>
                      </a:r>
                    </a:p>
                  </a:txBody>
                  <a:tcPr anchor="ctr">
                    <a:lnL w="12700" cap="flat" cmpd="sng" algn="ctr">
                      <a:solidFill>
                        <a:schemeClr val="tx1"/>
                      </a:solidFill>
                      <a:prstDash val="solid"/>
                      <a:round/>
                      <a:headEnd type="none" w="med" len="med"/>
                      <a:tailEnd type="none" w="med" len="med"/>
                    </a:lnL>
                  </a:tcPr>
                </a:tc>
                <a:tc>
                  <a:txBody>
                    <a:bodyPr/>
                    <a:lstStyle/>
                    <a:p>
                      <a:pPr algn="ctr"/>
                      <a:r>
                        <a:rPr lang="en-US" sz="1400" dirty="0">
                          <a:solidFill>
                            <a:srgbClr val="002060"/>
                          </a:solidFill>
                        </a:rPr>
                        <a:t>Tolerable</a:t>
                      </a:r>
                    </a:p>
                    <a:p>
                      <a:pPr algn="ctr"/>
                      <a:r>
                        <a:rPr lang="en-US" sz="1400" b="0" dirty="0">
                          <a:solidFill>
                            <a:srgbClr val="002060"/>
                          </a:solidFill>
                        </a:rPr>
                        <a:t>Have</a:t>
                      </a:r>
                      <a:r>
                        <a:rPr lang="en-US" sz="1400" b="0" baseline="0" dirty="0">
                          <a:solidFill>
                            <a:srgbClr val="002060"/>
                          </a:solidFill>
                        </a:rPr>
                        <a:t> some assets</a:t>
                      </a:r>
                    </a:p>
                  </a:txBody>
                  <a:tcPr anchor="ctr"/>
                </a:tc>
                <a:tc>
                  <a:txBody>
                    <a:bodyPr/>
                    <a:lstStyle/>
                    <a:p>
                      <a:pPr algn="ctr"/>
                      <a:r>
                        <a:rPr lang="en-US" sz="1400" dirty="0">
                          <a:solidFill>
                            <a:srgbClr val="002060"/>
                          </a:solidFill>
                        </a:rPr>
                        <a:t>Intolerable</a:t>
                      </a:r>
                    </a:p>
                    <a:p>
                      <a:pPr marL="0" marR="0" indent="0" algn="ctr" defTabSz="914400" eaLnBrk="1" fontAlgn="auto" latinLnBrk="0" hangingPunct="1">
                        <a:lnSpc>
                          <a:spcPct val="100000"/>
                        </a:lnSpc>
                        <a:spcBef>
                          <a:spcPts val="0"/>
                        </a:spcBef>
                        <a:spcAft>
                          <a:spcPts val="0"/>
                        </a:spcAft>
                        <a:buClrTx/>
                        <a:buSzTx/>
                        <a:buFontTx/>
                        <a:buNone/>
                        <a:tabLst/>
                        <a:defRPr/>
                      </a:pPr>
                      <a:r>
                        <a:rPr lang="en-US" sz="1400" b="0" dirty="0">
                          <a:solidFill>
                            <a:srgbClr val="002060"/>
                          </a:solidFill>
                        </a:rPr>
                        <a:t>Have</a:t>
                      </a:r>
                      <a:r>
                        <a:rPr lang="en-US" sz="1400" b="0" baseline="0" dirty="0">
                          <a:solidFill>
                            <a:srgbClr val="002060"/>
                          </a:solidFill>
                        </a:rPr>
                        <a:t> large assets</a:t>
                      </a:r>
                      <a:endParaRPr lang="en-US" sz="1400" b="0" dirty="0">
                        <a:solidFill>
                          <a:srgbClr val="002060"/>
                        </a:solidFill>
                      </a:endParaRPr>
                    </a:p>
                  </a:txBody>
                  <a:tcPr anchor="ctr"/>
                </a:tc>
                <a:extLst>
                  <a:ext uri="{0D108BD9-81ED-4DB2-BD59-A6C34878D82A}">
                    <a16:rowId xmlns:a16="http://schemas.microsoft.com/office/drawing/2014/main" val="10000"/>
                  </a:ext>
                </a:extLst>
              </a:tr>
              <a:tr h="723566">
                <a:tc>
                  <a:txBody>
                    <a:bodyPr/>
                    <a:lstStyle/>
                    <a:p>
                      <a:r>
                        <a:rPr lang="en-US" sz="1400" b="1" dirty="0">
                          <a:solidFill>
                            <a:srgbClr val="002060"/>
                          </a:solidFill>
                        </a:rPr>
                        <a:t>Probable</a:t>
                      </a:r>
                    </a:p>
                    <a:p>
                      <a:r>
                        <a:rPr lang="en-US" sz="1400" dirty="0">
                          <a:solidFill>
                            <a:srgbClr val="002060"/>
                          </a:solidFill>
                        </a:rPr>
                        <a:t>Highly unlikely to have finance for burial</a:t>
                      </a:r>
                      <a:endParaRPr lang="en-US" sz="1400" dirty="0">
                        <a:solidFill>
                          <a:srgbClr val="002060"/>
                        </a:solidFill>
                        <a:latin typeface="Arial" panose="020B0604020202020204" pitchFamily="34" charset="0"/>
                        <a:cs typeface="Arial" panose="020B0604020202020204"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sz="1400" dirty="0">
                          <a:solidFill>
                            <a:srgbClr val="002060"/>
                          </a:solidFill>
                        </a:rPr>
                        <a:t>Low</a:t>
                      </a: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extLst>
                  <a:ext uri="{0D108BD9-81ED-4DB2-BD59-A6C34878D82A}">
                    <a16:rowId xmlns:a16="http://schemas.microsoft.com/office/drawing/2014/main" val="10001"/>
                  </a:ext>
                </a:extLst>
              </a:tr>
              <a:tr h="723566">
                <a:tc>
                  <a:txBody>
                    <a:bodyPr/>
                    <a:lstStyle/>
                    <a:p>
                      <a:r>
                        <a:rPr lang="en-US" sz="1400" b="1" dirty="0">
                          <a:solidFill>
                            <a:srgbClr val="002060"/>
                          </a:solidFill>
                        </a:rPr>
                        <a:t>Possible</a:t>
                      </a:r>
                    </a:p>
                    <a:p>
                      <a:r>
                        <a:rPr lang="en-US" sz="1400" dirty="0">
                          <a:solidFill>
                            <a:srgbClr val="002060"/>
                          </a:solidFill>
                        </a:rPr>
                        <a:t>Highly unlikely to have finance for burial</a:t>
                      </a:r>
                      <a:endParaRPr lang="en-US" sz="1400" dirty="0">
                        <a:solidFill>
                          <a:srgbClr val="002060"/>
                        </a:solidFill>
                        <a:latin typeface="Arial" panose="020B0604020202020204" pitchFamily="34" charset="0"/>
                        <a:cs typeface="Arial" panose="020B0604020202020204" pitchFamily="34" charset="0"/>
                      </a:endParaRPr>
                    </a:p>
                  </a:txBody>
                  <a:tcPr anchor="ct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Medium</a:t>
                      </a: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accent4">
                        <a:lumMod val="20000"/>
                        <a:lumOff val="80000"/>
                      </a:schemeClr>
                    </a:solidFill>
                  </a:tcP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extLst>
                  <a:ext uri="{0D108BD9-81ED-4DB2-BD59-A6C34878D82A}">
                    <a16:rowId xmlns:a16="http://schemas.microsoft.com/office/drawing/2014/main" val="10002"/>
                  </a:ext>
                </a:extLst>
              </a:tr>
              <a:tr h="723566">
                <a:tc>
                  <a:txBody>
                    <a:bodyPr/>
                    <a:lstStyle/>
                    <a:p>
                      <a:r>
                        <a:rPr lang="en-US" sz="1400" b="1" dirty="0">
                          <a:solidFill>
                            <a:srgbClr val="002060"/>
                          </a:solidFill>
                        </a:rPr>
                        <a:t>Probable</a:t>
                      </a:r>
                    </a:p>
                    <a:p>
                      <a:r>
                        <a:rPr lang="en-US" sz="1400" dirty="0">
                          <a:solidFill>
                            <a:srgbClr val="002060"/>
                          </a:solidFill>
                        </a:rPr>
                        <a:t>Highly likely to have finance for burial</a:t>
                      </a:r>
                      <a:endParaRPr lang="en-US" sz="1400" dirty="0">
                        <a:solidFill>
                          <a:srgbClr val="002060"/>
                        </a:solidFill>
                        <a:latin typeface="Arial" panose="020B0604020202020204" pitchFamily="34" charset="0"/>
                        <a:cs typeface="Arial" panose="020B0604020202020204" pitchFamily="34" charset="0"/>
                      </a:endParaRPr>
                    </a:p>
                  </a:txBody>
                  <a:tcPr anchor="ct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tc>
                  <a:txBody>
                    <a:bodyPr/>
                    <a:lstStyle/>
                    <a:p>
                      <a:pPr algn="ct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bg1">
                        <a:lumMod val="85000"/>
                      </a:schemeClr>
                    </a:solidFill>
                  </a:tcPr>
                </a:tc>
                <a:tc>
                  <a:txBody>
                    <a:bodyPr/>
                    <a:lstStyle/>
                    <a:p>
                      <a:pPr algn="ctr"/>
                      <a:r>
                        <a:rPr lang="en-US" sz="1400" dirty="0">
                          <a:solidFill>
                            <a:srgbClr val="002060"/>
                          </a:solidFill>
                        </a:rPr>
                        <a:t>High</a:t>
                      </a:r>
                      <a:endParaRPr lang="en-US" sz="1400" dirty="0">
                        <a:solidFill>
                          <a:srgbClr val="002060"/>
                        </a:solidFill>
                        <a:latin typeface="Arial" panose="020B0604020202020204" pitchFamily="34" charset="0"/>
                        <a:cs typeface="Arial" panose="020B0604020202020204" pitchFamily="34" charset="0"/>
                      </a:endParaRPr>
                    </a:p>
                  </a:txBody>
                  <a:tcPr anchor="ct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6" name="TextBox 5">
            <a:extLst>
              <a:ext uri="{FF2B5EF4-FFF2-40B4-BE49-F238E27FC236}">
                <a16:creationId xmlns:a16="http://schemas.microsoft.com/office/drawing/2014/main" id="{A20D1F77-6D1B-E286-58CB-8D9F57068E9E}"/>
              </a:ext>
            </a:extLst>
          </p:cNvPr>
          <p:cNvSpPr txBox="1"/>
          <p:nvPr/>
        </p:nvSpPr>
        <p:spPr>
          <a:xfrm>
            <a:off x="3723391" y="2648273"/>
            <a:ext cx="8087609" cy="307777"/>
          </a:xfrm>
          <a:prstGeom prst="rect">
            <a:avLst/>
          </a:prstGeom>
          <a:solidFill>
            <a:schemeClr val="accent1"/>
          </a:solidFill>
          <a:ln>
            <a:noFill/>
          </a:ln>
        </p:spPr>
        <p:txBody>
          <a:bodyPr wrap="square" rtlCol="0" anchor="ctr">
            <a:spAutoFit/>
          </a:bodyPr>
          <a:lstStyle/>
          <a:p>
            <a:pPr algn="ctr"/>
            <a:r>
              <a:rPr lang="en-US" sz="1400" b="1" dirty="0">
                <a:solidFill>
                  <a:schemeClr val="bg1"/>
                </a:solidFill>
              </a:rPr>
              <a:t>Severity</a:t>
            </a:r>
          </a:p>
        </p:txBody>
      </p:sp>
      <p:sp>
        <p:nvSpPr>
          <p:cNvPr id="7" name="TextBox 6">
            <a:extLst>
              <a:ext uri="{FF2B5EF4-FFF2-40B4-BE49-F238E27FC236}">
                <a16:creationId xmlns:a16="http://schemas.microsoft.com/office/drawing/2014/main" id="{C8EA57A6-1EF8-52C1-E96D-15C2A6135150}"/>
              </a:ext>
            </a:extLst>
          </p:cNvPr>
          <p:cNvSpPr txBox="1"/>
          <p:nvPr/>
        </p:nvSpPr>
        <p:spPr>
          <a:xfrm>
            <a:off x="602608" y="3693932"/>
            <a:ext cx="400110" cy="2296966"/>
          </a:xfrm>
          <a:prstGeom prst="rect">
            <a:avLst/>
          </a:prstGeom>
          <a:solidFill>
            <a:schemeClr val="accent1"/>
          </a:solidFill>
          <a:ln>
            <a:noFill/>
          </a:ln>
        </p:spPr>
        <p:txBody>
          <a:bodyPr vert="vert270" wrap="square" rtlCol="0" anchor="ctr">
            <a:spAutoFit/>
          </a:bodyPr>
          <a:lstStyle/>
          <a:p>
            <a:pPr algn="ctr"/>
            <a:r>
              <a:rPr lang="en-US" sz="1400" b="1" dirty="0">
                <a:solidFill>
                  <a:schemeClr val="bg1"/>
                </a:solidFill>
              </a:rPr>
              <a:t>Likelihood</a:t>
            </a:r>
          </a:p>
        </p:txBody>
      </p:sp>
      <p:graphicFrame>
        <p:nvGraphicFramePr>
          <p:cNvPr id="8" name="Table 7">
            <a:extLst>
              <a:ext uri="{FF2B5EF4-FFF2-40B4-BE49-F238E27FC236}">
                <a16:creationId xmlns:a16="http://schemas.microsoft.com/office/drawing/2014/main" id="{1017AAD9-3537-3D6C-D93E-1CA7C103F1D2}"/>
              </a:ext>
            </a:extLst>
          </p:cNvPr>
          <p:cNvGraphicFramePr>
            <a:graphicFrameLocks noGrp="1"/>
          </p:cNvGraphicFramePr>
          <p:nvPr>
            <p:extLst>
              <p:ext uri="{D42A27DB-BD31-4B8C-83A1-F6EECF244321}">
                <p14:modId xmlns:p14="http://schemas.microsoft.com/office/powerpoint/2010/main" val="2942536454"/>
              </p:ext>
            </p:extLst>
          </p:nvPr>
        </p:nvGraphicFramePr>
        <p:xfrm>
          <a:off x="1047000" y="5894096"/>
          <a:ext cx="10764000" cy="731520"/>
        </p:xfrm>
        <a:graphic>
          <a:graphicData uri="http://schemas.openxmlformats.org/drawingml/2006/table">
            <a:tbl>
              <a:tblPr firstRow="1">
                <a:tableStyleId>{5C22544A-7EE6-4342-B048-85BDC9FD1C3A}</a:tableStyleId>
              </a:tblPr>
              <a:tblGrid>
                <a:gridCol w="2691000">
                  <a:extLst>
                    <a:ext uri="{9D8B030D-6E8A-4147-A177-3AD203B41FA5}">
                      <a16:colId xmlns:a16="http://schemas.microsoft.com/office/drawing/2014/main" val="20000"/>
                    </a:ext>
                  </a:extLst>
                </a:gridCol>
                <a:gridCol w="2691000">
                  <a:extLst>
                    <a:ext uri="{9D8B030D-6E8A-4147-A177-3AD203B41FA5}">
                      <a16:colId xmlns:a16="http://schemas.microsoft.com/office/drawing/2014/main" val="20001"/>
                    </a:ext>
                  </a:extLst>
                </a:gridCol>
                <a:gridCol w="2691000">
                  <a:extLst>
                    <a:ext uri="{9D8B030D-6E8A-4147-A177-3AD203B41FA5}">
                      <a16:colId xmlns:a16="http://schemas.microsoft.com/office/drawing/2014/main" val="20002"/>
                    </a:ext>
                  </a:extLst>
                </a:gridCol>
                <a:gridCol w="2691000">
                  <a:extLst>
                    <a:ext uri="{9D8B030D-6E8A-4147-A177-3AD203B41FA5}">
                      <a16:colId xmlns:a16="http://schemas.microsoft.com/office/drawing/2014/main" val="20003"/>
                    </a:ext>
                  </a:extLst>
                </a:gridCol>
              </a:tblGrid>
              <a:tr h="720000">
                <a:tc>
                  <a:txBody>
                    <a:bodyPr/>
                    <a:lstStyle/>
                    <a:p>
                      <a:r>
                        <a:rPr lang="en-US" sz="1400" dirty="0">
                          <a:solidFill>
                            <a:srgbClr val="002060"/>
                          </a:solidFill>
                        </a:rPr>
                        <a:t>Risk Rating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2060"/>
                          </a:solidFill>
                        </a:rPr>
                        <a:t>Low </a:t>
                      </a:r>
                    </a:p>
                    <a:p>
                      <a:pPr algn="ctr"/>
                      <a:r>
                        <a:rPr lang="en-US" sz="1400" b="0" dirty="0">
                          <a:solidFill>
                            <a:srgbClr val="002060"/>
                          </a:solidFill>
                        </a:rPr>
                        <a:t>Ok</a:t>
                      </a:r>
                      <a:r>
                        <a:rPr lang="en-US" sz="1400" b="0" baseline="0" dirty="0">
                          <a:solidFill>
                            <a:srgbClr val="002060"/>
                          </a:solidFill>
                        </a:rPr>
                        <a:t> to proceed</a:t>
                      </a:r>
                      <a:endParaRPr lang="en-US" sz="1400"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en-US" sz="1400" dirty="0">
                          <a:solidFill>
                            <a:srgbClr val="002060"/>
                          </a:solidFill>
                        </a:rPr>
                        <a:t>Medium</a:t>
                      </a:r>
                      <a:endParaRPr lang="en-US" sz="1400" b="0" dirty="0">
                        <a:solidFill>
                          <a:srgbClr val="002060"/>
                        </a:solidFill>
                      </a:endParaRPr>
                    </a:p>
                    <a:p>
                      <a:pPr algn="ctr"/>
                      <a:r>
                        <a:rPr lang="en-US" sz="1400" b="0" dirty="0">
                          <a:solidFill>
                            <a:srgbClr val="002060"/>
                          </a:solidFill>
                        </a:rPr>
                        <a:t>Ok to</a:t>
                      </a:r>
                      <a:r>
                        <a:rPr lang="en-US" sz="1400" b="0" baseline="0" dirty="0">
                          <a:solidFill>
                            <a:srgbClr val="002060"/>
                          </a:solidFill>
                        </a:rPr>
                        <a:t> proceed, take mitigation efforts</a:t>
                      </a:r>
                      <a:endParaRPr lang="en-US" sz="1400"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solidFill>
                            <a:srgbClr val="002060"/>
                          </a:solidFill>
                        </a:rPr>
                        <a:t>High</a:t>
                      </a:r>
                    </a:p>
                    <a:p>
                      <a:pPr algn="ctr"/>
                      <a:r>
                        <a:rPr lang="en-US" sz="1400" b="0" dirty="0">
                          <a:solidFill>
                            <a:srgbClr val="002060"/>
                          </a:solidFill>
                        </a:rPr>
                        <a:t>Cannot proceed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861199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81F3F-3E8D-9028-D223-D50E11E6475A}"/>
              </a:ext>
            </a:extLst>
          </p:cNvPr>
          <p:cNvSpPr>
            <a:spLocks noGrp="1"/>
          </p:cNvSpPr>
          <p:nvPr>
            <p:ph type="title"/>
          </p:nvPr>
        </p:nvSpPr>
        <p:spPr/>
        <p:txBody>
          <a:bodyPr/>
          <a:lstStyle/>
          <a:p>
            <a:r>
              <a:rPr lang="en-AU" dirty="0"/>
              <a:t>BUSINESS MODEL</a:t>
            </a:r>
          </a:p>
        </p:txBody>
      </p:sp>
      <p:sp>
        <p:nvSpPr>
          <p:cNvPr id="4" name="Slide Number Placeholder 3">
            <a:extLst>
              <a:ext uri="{FF2B5EF4-FFF2-40B4-BE49-F238E27FC236}">
                <a16:creationId xmlns:a16="http://schemas.microsoft.com/office/drawing/2014/main" id="{86951D16-8C50-941C-C7CD-39ECB92CB877}"/>
              </a:ext>
            </a:extLst>
          </p:cNvPr>
          <p:cNvSpPr>
            <a:spLocks noGrp="1"/>
          </p:cNvSpPr>
          <p:nvPr>
            <p:ph type="sldNum" sz="quarter" idx="12"/>
          </p:nvPr>
        </p:nvSpPr>
        <p:spPr/>
        <p:txBody>
          <a:bodyPr/>
          <a:lstStyle/>
          <a:p>
            <a:fld id="{B7B45DCD-A37B-4676-B4F5-853D2B77D1CD}" type="slidenum">
              <a:rPr lang="en-AU" smtClean="0"/>
              <a:t>9</a:t>
            </a:fld>
            <a:endParaRPr lang="en-AU"/>
          </a:p>
        </p:txBody>
      </p:sp>
    </p:spTree>
    <p:extLst>
      <p:ext uri="{BB962C8B-B14F-4D97-AF65-F5344CB8AC3E}">
        <p14:creationId xmlns:p14="http://schemas.microsoft.com/office/powerpoint/2010/main" val="23104937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350</TotalTime>
  <Words>518</Words>
  <Application>Microsoft Office PowerPoint</Application>
  <PresentationFormat>Widescreen</PresentationFormat>
  <Paragraphs>98</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Symbol</vt:lpstr>
      <vt:lpstr>Times New Roman</vt:lpstr>
      <vt:lpstr>Tw Cen MT</vt:lpstr>
      <vt:lpstr>Tw Cen MT (Body)</vt:lpstr>
      <vt:lpstr>Tw Cen MT Condensed</vt:lpstr>
      <vt:lpstr>Wingdings</vt:lpstr>
      <vt:lpstr>Wingdings 3</vt:lpstr>
      <vt:lpstr>Integral</vt:lpstr>
      <vt:lpstr>Darussalaam welfare centre </vt:lpstr>
      <vt:lpstr>Objective </vt:lpstr>
      <vt:lpstr>Vision &amp; Mission</vt:lpstr>
      <vt:lpstr>CORE SERVICE</vt:lpstr>
      <vt:lpstr>STRATEGY</vt:lpstr>
      <vt:lpstr>TARGET CLIENTS</vt:lpstr>
      <vt:lpstr>Customer journey</vt:lpstr>
      <vt:lpstr>Credit risk assessment</vt:lpstr>
      <vt:lpstr>BUSINESS MODEL</vt:lpstr>
      <vt:lpstr>REVENUE STREAM &amp; key expenses</vt:lpstr>
      <vt:lpstr>PROJECTED P&amp;L – 5 Year plan</vt:lpstr>
      <vt:lpstr>PROJECTED P&amp;L – cost Assumptions</vt:lpstr>
      <vt:lpstr>NEXT STEPS</vt:lpstr>
      <vt:lpstr>5 year business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Darussalaam welfare centre</dc:title>
  <dc:creator>Fariha Chowdhury</dc:creator>
  <cp:lastModifiedBy>Anis Chowdhury</cp:lastModifiedBy>
  <cp:revision>4</cp:revision>
  <dcterms:created xsi:type="dcterms:W3CDTF">2024-08-10T08:15:56Z</dcterms:created>
  <dcterms:modified xsi:type="dcterms:W3CDTF">2024-09-20T23:39:48Z</dcterms:modified>
</cp:coreProperties>
</file>